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7" r:id="rId4"/>
    <p:sldId id="283" r:id="rId5"/>
    <p:sldId id="263" r:id="rId7"/>
    <p:sldId id="264" r:id="rId8"/>
    <p:sldId id="266" r:id="rId9"/>
    <p:sldId id="261" r:id="rId10"/>
    <p:sldId id="267" r:id="rId11"/>
    <p:sldId id="279" r:id="rId12"/>
    <p:sldId id="265" r:id="rId13"/>
    <p:sldId id="268" r:id="rId14"/>
    <p:sldId id="269" r:id="rId15"/>
    <p:sldId id="270" r:id="rId16"/>
    <p:sldId id="271" r:id="rId17"/>
    <p:sldId id="275" r:id="rId18"/>
    <p:sldId id="272" r:id="rId19"/>
    <p:sldId id="285" r:id="rId20"/>
    <p:sldId id="273" r:id="rId21"/>
    <p:sldId id="276" r:id="rId22"/>
    <p:sldId id="280" r:id="rId23"/>
    <p:sldId id="281" r:id="rId24"/>
    <p:sldId id="277" r:id="rId25"/>
    <p:sldId id="274" r:id="rId26"/>
    <p:sldId id="278" r:id="rId27"/>
    <p:sldId id="286" r:id="rId28"/>
  </p:sldIdLst>
  <p:sldSz cx="18288000" cy="10287000"/>
  <p:notesSz cx="6858000" cy="9144000"/>
  <p:embeddedFontLst>
    <p:embeddedFont>
      <p:font typeface="Book Antiqua" panose="02040602050305030304" pitchFamily="18" charset="0"/>
      <p:regular r:id="rId32"/>
      <p:bold r:id="rId33"/>
      <p:italic r:id="rId34"/>
      <p:boldItalic r:id="rId35"/>
    </p:embeddedFont>
    <p:embeddedFont>
      <p:font typeface="Arimo Bold" panose="020B0704020202020204"/>
      <p:bold r:id="rId36"/>
    </p:embeddedFont>
    <p:embeddedFont>
      <p:font typeface="Bahnschrift" panose="020B0502040204020203" pitchFamily="34" charset="0"/>
      <p:regular r:id="rId37"/>
      <p:bold r:id="rId38"/>
    </p:embeddedFont>
    <p:embeddedFont>
      <p:font typeface="MS PGothic" panose="020B0600070205080204" pitchFamily="34" charset="-128"/>
      <p:regular r:id="rId39"/>
    </p:embeddedFont>
    <p:embeddedFont>
      <p:font typeface="Poppins Semi-Bold" panose="00000700000000000000"/>
      <p:bold r:id="rId40"/>
    </p:embeddedFont>
    <p:embeddedFont>
      <p:font typeface="Calibri" panose="020F0502020204030204" charset="0"/>
      <p:regular r:id="rId41"/>
      <p:bold r:id="rId42"/>
      <p:italic r:id="rId43"/>
      <p:boldItalic r:id="rId44"/>
    </p:embeddedFont>
    <p:embeddedFont>
      <p:font typeface="Algerian" panose="04020705040A02060702" pitchFamily="82"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22" autoAdjust="0"/>
  </p:normalViewPr>
  <p:slideViewPr>
    <p:cSldViewPr showGuides="1">
      <p:cViewPr varScale="1">
        <p:scale>
          <a:sx n="54" d="100"/>
          <a:sy n="54" d="100"/>
        </p:scale>
        <p:origin x="715" y="67"/>
      </p:cViewPr>
      <p:guideLst>
        <p:guide orient="horz" pos="2160"/>
        <p:guide pos="287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8081B1B-D0B6-4736-8A9C-3FEA284FF162}"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50" y="0"/>
            <a:ext cx="182925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6" name="TextBox 6"/>
          <p:cNvSpPr txBox="1"/>
          <p:nvPr/>
        </p:nvSpPr>
        <p:spPr>
          <a:xfrm>
            <a:off x="228600" y="723900"/>
            <a:ext cx="18288000" cy="2211705"/>
          </a:xfrm>
          <a:prstGeom prst="rect">
            <a:avLst/>
          </a:prstGeom>
        </p:spPr>
        <p:txBody>
          <a:bodyPr wrap="square" lIns="0" tIns="0" rIns="0" bIns="0" rtlCol="0" anchor="t">
            <a:spAutoFit/>
          </a:bodyPr>
          <a:lstStyle/>
          <a:p>
            <a:pPr algn="ctr">
              <a:lnSpc>
                <a:spcPts val="8625"/>
              </a:lnSpc>
            </a:pPr>
            <a:r>
              <a:rPr lang="en-IN" sz="4400" b="1" dirty="0">
                <a:solidFill>
                  <a:schemeClr val="bg1"/>
                </a:solidFill>
                <a:latin typeface="Book Antiqua" panose="02040602050305030304" pitchFamily="18" charset="0"/>
              </a:rPr>
              <a:t>CLINICAL TRIAL DATA MANAGEMENT</a:t>
            </a:r>
            <a:endParaRPr lang="en-IN" sz="4400" b="1" dirty="0">
              <a:solidFill>
                <a:schemeClr val="bg1"/>
              </a:solidFill>
              <a:latin typeface="Book Antiqua" panose="02040602050305030304" pitchFamily="18" charset="0"/>
            </a:endParaRPr>
          </a:p>
          <a:p>
            <a:pPr algn="ctr">
              <a:lnSpc>
                <a:spcPts val="8625"/>
              </a:lnSpc>
            </a:pPr>
            <a:r>
              <a:rPr lang="en-US" altLang="en-IN" sz="4400" b="1" dirty="0">
                <a:solidFill>
                  <a:schemeClr val="bg1"/>
                </a:solidFill>
                <a:latin typeface="Book Antiqua" panose="02040602050305030304" pitchFamily="18" charset="0"/>
              </a:rPr>
              <a:t>AND ANALYSIS (Scenario: 6)</a:t>
            </a:r>
            <a:r>
              <a:rPr lang="en-IN" sz="4400" b="1" dirty="0">
                <a:solidFill>
                  <a:schemeClr val="bg1"/>
                </a:solidFill>
                <a:latin typeface="Book Antiqua" panose="02040602050305030304" pitchFamily="18" charset="0"/>
              </a:rPr>
              <a:t> </a:t>
            </a:r>
            <a:endParaRPr lang="en-US" sz="4400" b="1" dirty="0">
              <a:solidFill>
                <a:schemeClr val="bg1"/>
              </a:solidFill>
              <a:latin typeface="Arimo Bold" panose="020B0704020202020204"/>
              <a:ea typeface="Arimo Bold" panose="020B0704020202020204"/>
              <a:cs typeface="Arimo Bold" panose="020B0704020202020204"/>
              <a:sym typeface="Arimo Bold" panose="020B0704020202020204"/>
            </a:endParaRPr>
          </a:p>
        </p:txBody>
      </p:sp>
      <p:sp>
        <p:nvSpPr>
          <p:cNvPr id="10" name="TextBox 9"/>
          <p:cNvSpPr txBox="1"/>
          <p:nvPr/>
        </p:nvSpPr>
        <p:spPr>
          <a:xfrm>
            <a:off x="4267200" y="4838700"/>
            <a:ext cx="9260205" cy="3554095"/>
          </a:xfrm>
          <a:prstGeom prst="rect">
            <a:avLst/>
          </a:prstGeom>
          <a:solidFill>
            <a:schemeClr val="tx2">
              <a:lumMod val="75000"/>
            </a:schemeClr>
          </a:solidFill>
          <a:ln>
            <a:solidFill>
              <a:schemeClr val="bg2"/>
            </a:solidFill>
          </a:ln>
        </p:spPr>
        <p:style>
          <a:lnRef idx="1">
            <a:schemeClr val="accent5"/>
          </a:lnRef>
          <a:fillRef idx="3">
            <a:schemeClr val="accent5"/>
          </a:fillRef>
          <a:effectRef idx="2">
            <a:schemeClr val="accent5"/>
          </a:effectRef>
          <a:fontRef idx="minor">
            <a:schemeClr val="lt1"/>
          </a:fontRef>
        </p:style>
        <p:txBody>
          <a:bodyPr wrap="square">
            <a:noAutofit/>
          </a:bodyPr>
          <a:lstStyle/>
          <a:p>
            <a:pPr algn="ctr">
              <a:lnSpc>
                <a:spcPts val="8625"/>
              </a:lnSpc>
            </a:pPr>
            <a:r>
              <a:rPr lang="en-US" sz="2800" b="1" dirty="0">
                <a:solidFill>
                  <a:schemeClr val="bg1"/>
                </a:solidFill>
                <a:latin typeface="Arimo Bold" panose="020B0704020202020204"/>
                <a:ea typeface="Arimo Bold" panose="020B0704020202020204"/>
                <a:cs typeface="Arimo Bold" panose="020B0704020202020204"/>
                <a:sym typeface="Arimo Bold" panose="020B0704020202020204"/>
              </a:rPr>
              <a:t>TEAM  MEMBERS</a:t>
            </a:r>
            <a:endParaRPr lang="en-US" sz="2800" b="1" dirty="0">
              <a:solidFill>
                <a:schemeClr val="bg1"/>
              </a:solidFill>
              <a:latin typeface="Arimo Bold" panose="020B0704020202020204"/>
              <a:ea typeface="Arimo Bold" panose="020B0704020202020204"/>
              <a:cs typeface="Arimo Bold" panose="020B0704020202020204"/>
              <a:sym typeface="Arimo Bold" panose="020B0704020202020204"/>
            </a:endParaRPr>
          </a:p>
          <a:p>
            <a:pPr algn="ctr">
              <a:lnSpc>
                <a:spcPts val="5000"/>
              </a:lnSpc>
              <a:spcBef>
                <a:spcPts val="0"/>
              </a:spcBef>
              <a:spcAft>
                <a:spcPts val="0"/>
              </a:spcAft>
            </a:pPr>
            <a:r>
              <a:rPr lang="en-US" sz="2800" b="1" dirty="0">
                <a:solidFill>
                  <a:schemeClr val="bg1"/>
                </a:solidFill>
                <a:latin typeface="Arimo Bold" panose="020B0704020202020204"/>
                <a:ea typeface="Arimo Bold" panose="020B0704020202020204"/>
                <a:cs typeface="Arimo Bold" panose="020B0704020202020204"/>
                <a:sym typeface="Arimo Bold" panose="020B0704020202020204"/>
              </a:rPr>
              <a:t>PINAKI BANERJEE </a:t>
            </a:r>
            <a:endParaRPr lang="en-US" sz="2800" b="1" dirty="0">
              <a:solidFill>
                <a:schemeClr val="bg1"/>
              </a:solidFill>
              <a:latin typeface="Arimo Bold" panose="020B0704020202020204"/>
              <a:ea typeface="Arimo Bold" panose="020B0704020202020204"/>
              <a:cs typeface="Arimo Bold" panose="020B0704020202020204"/>
              <a:sym typeface="Arimo Bold" panose="020B0704020202020204"/>
            </a:endParaRPr>
          </a:p>
          <a:p>
            <a:pPr algn="ctr">
              <a:lnSpc>
                <a:spcPts val="5000"/>
              </a:lnSpc>
              <a:spcBef>
                <a:spcPts val="0"/>
              </a:spcBef>
              <a:spcAft>
                <a:spcPts val="0"/>
              </a:spcAft>
            </a:pPr>
            <a:r>
              <a:rPr lang="en-US" sz="2800" b="1" dirty="0">
                <a:solidFill>
                  <a:schemeClr val="bg1"/>
                </a:solidFill>
                <a:latin typeface="Arimo Bold" panose="020B0704020202020204"/>
                <a:ea typeface="Arimo Bold" panose="020B0704020202020204"/>
                <a:cs typeface="Arimo Bold" panose="020B0704020202020204"/>
                <a:sym typeface="Arimo Bold" panose="020B0704020202020204"/>
              </a:rPr>
              <a:t>TRINETRA BANERJEE </a:t>
            </a:r>
            <a:endParaRPr lang="en-US" sz="2800" b="1" dirty="0">
              <a:solidFill>
                <a:schemeClr val="bg1"/>
              </a:solidFill>
              <a:latin typeface="Arimo Bold" panose="020B0704020202020204"/>
              <a:ea typeface="Arimo Bold" panose="020B0704020202020204"/>
              <a:cs typeface="Arimo Bold" panose="020B0704020202020204"/>
              <a:sym typeface="Arimo Bold" panose="020B0704020202020204"/>
            </a:endParaRPr>
          </a:p>
          <a:p>
            <a:pPr algn="ctr">
              <a:lnSpc>
                <a:spcPts val="5000"/>
              </a:lnSpc>
              <a:spcBef>
                <a:spcPts val="0"/>
              </a:spcBef>
              <a:spcAft>
                <a:spcPts val="0"/>
              </a:spcAft>
            </a:pPr>
            <a:r>
              <a:rPr lang="en-US" sz="2800" b="1" dirty="0">
                <a:solidFill>
                  <a:schemeClr val="bg1"/>
                </a:solidFill>
                <a:latin typeface="Arimo Bold" panose="020B0704020202020204"/>
                <a:ea typeface="Arimo Bold" panose="020B0704020202020204"/>
                <a:cs typeface="Arimo Bold" panose="020B0704020202020204"/>
                <a:sym typeface="Arimo Bold" panose="020B0704020202020204"/>
              </a:rPr>
              <a:t>SWARNAVA SINHA RAY  </a:t>
            </a:r>
            <a:endParaRPr lang="en-US" sz="2800" b="1" dirty="0">
              <a:solidFill>
                <a:schemeClr val="bg1"/>
              </a:solidFill>
              <a:latin typeface="Arimo Bold" panose="020B0704020202020204"/>
              <a:ea typeface="Arimo Bold" panose="020B0704020202020204"/>
              <a:cs typeface="Arimo Bold" panose="020B0704020202020204"/>
              <a:sym typeface="Arimo Bold" panose="020B0704020202020204"/>
            </a:endParaRPr>
          </a:p>
        </p:txBody>
      </p:sp>
      <p:sp>
        <p:nvSpPr>
          <p:cNvPr id="4" name="TextBox 3"/>
          <p:cNvSpPr txBox="1"/>
          <p:nvPr/>
        </p:nvSpPr>
        <p:spPr>
          <a:xfrm>
            <a:off x="4814570" y="3467100"/>
            <a:ext cx="8164830" cy="645160"/>
          </a:xfrm>
          <a:prstGeom prst="rect">
            <a:avLst/>
          </a:prstGeom>
          <a:noFill/>
        </p:spPr>
        <p:txBody>
          <a:bodyPr wrap="square">
            <a:spAutoFit/>
          </a:bodyPr>
          <a:lstStyle/>
          <a:p>
            <a:r>
              <a:rPr lang="en-IN" sz="3600" b="1" dirty="0">
                <a:solidFill>
                  <a:schemeClr val="bg1"/>
                </a:solidFill>
              </a:rPr>
              <a:t>MENTOR NAME : DEBOPAM NANDA</a:t>
            </a:r>
            <a:endParaRPr lang="en-IN" sz="36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09006" y="2566959"/>
            <a:ext cx="8592436" cy="320601"/>
          </a:xfrm>
          <a:prstGeom prst="rect">
            <a:avLst/>
          </a:prstGeom>
        </p:spPr>
        <p:txBody>
          <a:bodyPr lIns="0" tIns="0" rIns="0" bIns="0" rtlCol="0" anchor="t">
            <a:spAutoFit/>
          </a:bodyPr>
          <a:lstStyle/>
          <a:p>
            <a:pPr algn="l">
              <a:lnSpc>
                <a:spcPts val="2455"/>
              </a:lnSpc>
            </a:pPr>
            <a:endParaRPr lang="en-US" sz="224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9" name="TextBox 9"/>
          <p:cNvSpPr txBox="1"/>
          <p:nvPr/>
        </p:nvSpPr>
        <p:spPr>
          <a:xfrm>
            <a:off x="1088069" y="3190446"/>
            <a:ext cx="1749771" cy="320601"/>
          </a:xfrm>
          <a:prstGeom prst="rect">
            <a:avLst/>
          </a:prstGeom>
        </p:spPr>
        <p:txBody>
          <a:bodyPr lIns="0" tIns="0" rIns="0" bIns="0" rtlCol="0" anchor="t">
            <a:spAutoFit/>
          </a:bodyPr>
          <a:lstStyle/>
          <a:p>
            <a:pPr algn="l">
              <a:lnSpc>
                <a:spcPts val="2455"/>
              </a:lnSpc>
            </a:pPr>
            <a:endParaRPr lang="en-US" sz="224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0" name="TextBox 10"/>
          <p:cNvSpPr txBox="1"/>
          <p:nvPr/>
        </p:nvSpPr>
        <p:spPr>
          <a:xfrm>
            <a:off x="809006" y="3502190"/>
            <a:ext cx="9206246" cy="320601"/>
          </a:xfrm>
          <a:prstGeom prst="rect">
            <a:avLst/>
          </a:prstGeom>
        </p:spPr>
        <p:txBody>
          <a:bodyPr lIns="0" tIns="0" rIns="0" bIns="0" rtlCol="0" anchor="t">
            <a:spAutoFit/>
          </a:bodyPr>
          <a:lstStyle/>
          <a:p>
            <a:pPr algn="l">
              <a:lnSpc>
                <a:spcPts val="2455"/>
              </a:lnSpc>
            </a:pPr>
            <a:endParaRPr lang="en-US" sz="224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3" name="Rectangle 12"/>
          <p:cNvSpPr/>
          <p:nvPr/>
        </p:nvSpPr>
        <p:spPr>
          <a:xfrm>
            <a:off x="0" y="0"/>
            <a:ext cx="18288000" cy="1028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2"/>
          <p:cNvSpPr/>
          <p:nvPr/>
        </p:nvSpPr>
        <p:spPr>
          <a:xfrm>
            <a:off x="-454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16" name="TextBox 15"/>
          <p:cNvSpPr txBox="1"/>
          <p:nvPr/>
        </p:nvSpPr>
        <p:spPr>
          <a:xfrm>
            <a:off x="6553200" y="114300"/>
            <a:ext cx="2656840" cy="460375"/>
          </a:xfrm>
          <a:prstGeom prst="rect">
            <a:avLst/>
          </a:prstGeom>
          <a:noFill/>
        </p:spPr>
        <p:txBody>
          <a:bodyPr wrap="square">
            <a:spAutoFit/>
          </a:bodyPr>
          <a:lstStyle/>
          <a:p>
            <a:r>
              <a:rPr lang="en-IN" sz="2400" dirty="0">
                <a:solidFill>
                  <a:schemeClr val="bg1"/>
                </a:solidFill>
                <a:latin typeface="Bahnschrift" panose="020B0502040204020203" pitchFamily="34" charset="0"/>
              </a:rPr>
              <a:t>PYTHON  BASED </a:t>
            </a:r>
            <a:endParaRPr lang="en-IN" sz="2400" dirty="0">
              <a:solidFill>
                <a:schemeClr val="bg1"/>
              </a:solidFill>
              <a:latin typeface="Bahnschrift" panose="020B0502040204020203" pitchFamily="34" charset="0"/>
            </a:endParaRPr>
          </a:p>
        </p:txBody>
      </p:sp>
      <p:sp>
        <p:nvSpPr>
          <p:cNvPr id="18" name="TextBox 17"/>
          <p:cNvSpPr txBox="1"/>
          <p:nvPr/>
        </p:nvSpPr>
        <p:spPr>
          <a:xfrm>
            <a:off x="990658" y="647678"/>
            <a:ext cx="14782046"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Count the number of notes per region and analyse their frequency over the trial duration . </a:t>
            </a:r>
            <a:endParaRPr lang="en-IN" sz="2400" dirty="0">
              <a:solidFill>
                <a:schemeClr val="bg1"/>
              </a:solidFill>
              <a:latin typeface="Bahnschrift" panose="020B0502040204020203" pitchFamily="34" charset="0"/>
            </a:endParaRPr>
          </a:p>
        </p:txBody>
      </p:sp>
      <p:pic>
        <p:nvPicPr>
          <p:cNvPr id="20" name="Picture 19"/>
          <p:cNvPicPr>
            <a:picLocks noChangeAspect="1"/>
          </p:cNvPicPr>
          <p:nvPr/>
        </p:nvPicPr>
        <p:blipFill>
          <a:blip r:embed="rId2"/>
          <a:stretch>
            <a:fillRect/>
          </a:stretch>
        </p:blipFill>
        <p:spPr>
          <a:xfrm>
            <a:off x="1142872" y="1271899"/>
            <a:ext cx="4748745" cy="3353032"/>
          </a:xfrm>
          <a:prstGeom prst="rect">
            <a:avLst/>
          </a:prstGeom>
        </p:spPr>
      </p:pic>
      <p:pic>
        <p:nvPicPr>
          <p:cNvPr id="22" name="Picture 21"/>
          <p:cNvPicPr>
            <a:picLocks noChangeAspect="1"/>
          </p:cNvPicPr>
          <p:nvPr/>
        </p:nvPicPr>
        <p:blipFill>
          <a:blip r:embed="rId3"/>
          <a:srcRect b="50406"/>
          <a:stretch>
            <a:fillRect/>
          </a:stretch>
        </p:blipFill>
        <p:spPr>
          <a:xfrm>
            <a:off x="12395835" y="1136650"/>
            <a:ext cx="4569460" cy="3454400"/>
          </a:xfrm>
          <a:prstGeom prst="rect">
            <a:avLst/>
          </a:prstGeom>
        </p:spPr>
      </p:pic>
      <p:cxnSp>
        <p:nvCxnSpPr>
          <p:cNvPr id="23" name="Straight Arrow Connector 22"/>
          <p:cNvCxnSpPr/>
          <p:nvPr/>
        </p:nvCxnSpPr>
        <p:spPr>
          <a:xfrm flipV="1">
            <a:off x="6172096" y="2214096"/>
            <a:ext cx="5109949" cy="49217"/>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4" name="Rectangle: Rounded Corners 23"/>
          <p:cNvSpPr/>
          <p:nvPr/>
        </p:nvSpPr>
        <p:spPr>
          <a:xfrm>
            <a:off x="8000712" y="1490364"/>
            <a:ext cx="1702489"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Times New Roman" panose="02020603050405020304" pitchFamily="18" charset="0"/>
                <a:cs typeface="Times New Roman" panose="02020603050405020304" pitchFamily="18" charset="0"/>
              </a:rPr>
              <a:t>Output</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r="8338"/>
          <a:stretch>
            <a:fillRect/>
          </a:stretch>
        </p:blipFill>
        <p:spPr>
          <a:xfrm>
            <a:off x="76200" y="4879340"/>
            <a:ext cx="6832600" cy="52158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985" y="5033720"/>
            <a:ext cx="11066408" cy="5036792"/>
          </a:xfrm>
          <a:prstGeom prst="rect">
            <a:avLst/>
          </a:prstGeom>
        </p:spPr>
      </p:pic>
      <p:pic>
        <p:nvPicPr>
          <p:cNvPr id="2" name="Picture 1"/>
          <p:cNvPicPr>
            <a:picLocks noChangeAspect="1"/>
          </p:cNvPicPr>
          <p:nvPr/>
        </p:nvPicPr>
        <p:blipFill>
          <a:blip r:embed="rId6"/>
          <a:stretch>
            <a:fillRect/>
          </a:stretch>
        </p:blipFill>
        <p:spPr>
          <a:xfrm>
            <a:off x="7086600" y="2705100"/>
            <a:ext cx="4962525" cy="17049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p:cNvSpPr/>
          <p:nvPr/>
        </p:nvSpPr>
        <p:spPr>
          <a:xfrm>
            <a:off x="-77906" y="-95250"/>
            <a:ext cx="18443812" cy="10477500"/>
          </a:xfrm>
          <a:custGeom>
            <a:avLst/>
            <a:gdLst/>
            <a:ahLst/>
            <a:cxnLst/>
            <a:rect l="l" t="t" r="r" b="b"/>
            <a:pathLst>
              <a:path w="18097109" h="10287000">
                <a:moveTo>
                  <a:pt x="0" y="0"/>
                </a:moveTo>
                <a:lnTo>
                  <a:pt x="18097109" y="0"/>
                </a:lnTo>
                <a:lnTo>
                  <a:pt x="18097109" y="10287000"/>
                </a:lnTo>
                <a:lnTo>
                  <a:pt x="0" y="10287000"/>
                </a:lnTo>
                <a:lnTo>
                  <a:pt x="0" y="0"/>
                </a:lnTo>
                <a:close/>
              </a:path>
            </a:pathLst>
          </a:custGeom>
          <a:blipFill>
            <a:blip r:embed="rId1"/>
            <a:stretch>
              <a:fillRect l="-1054"/>
            </a:stretch>
          </a:blipFill>
        </p:spPr>
      </p:sp>
      <p:sp>
        <p:nvSpPr>
          <p:cNvPr id="7" name="TextBox 6"/>
          <p:cNvSpPr txBox="1"/>
          <p:nvPr/>
        </p:nvSpPr>
        <p:spPr>
          <a:xfrm>
            <a:off x="990600" y="1104900"/>
            <a:ext cx="16078200"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Generate a report showing 3 most common keywords in clinician notes from patient reporting adverse event . </a:t>
            </a:r>
            <a:endParaRPr lang="en-IN" sz="2400" dirty="0">
              <a:solidFill>
                <a:schemeClr val="bg1"/>
              </a:solidFill>
              <a:latin typeface="Bahnschrift" panose="020B0502040204020203" pitchFamily="34" charset="0"/>
            </a:endParaRPr>
          </a:p>
        </p:txBody>
      </p:sp>
      <p:cxnSp>
        <p:nvCxnSpPr>
          <p:cNvPr id="10" name="Straight Arrow Connector 9"/>
          <p:cNvCxnSpPr/>
          <p:nvPr/>
        </p:nvCxnSpPr>
        <p:spPr>
          <a:xfrm>
            <a:off x="9525000" y="4762793"/>
            <a:ext cx="152400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2"/>
          <a:stretch>
            <a:fillRect/>
          </a:stretch>
        </p:blipFill>
        <p:spPr>
          <a:xfrm>
            <a:off x="10515600" y="4991100"/>
            <a:ext cx="7286625" cy="1200150"/>
          </a:xfrm>
          <a:prstGeom prst="rect">
            <a:avLst/>
          </a:prstGeom>
        </p:spPr>
      </p:pic>
      <p:pic>
        <p:nvPicPr>
          <p:cNvPr id="4" name="Picture 3"/>
          <p:cNvPicPr>
            <a:picLocks noChangeAspect="1"/>
          </p:cNvPicPr>
          <p:nvPr/>
        </p:nvPicPr>
        <p:blipFill>
          <a:blip r:embed="rId3"/>
          <a:stretch>
            <a:fillRect/>
          </a:stretch>
        </p:blipFill>
        <p:spPr>
          <a:xfrm>
            <a:off x="76200" y="2171700"/>
            <a:ext cx="9458325" cy="5814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08" y="0"/>
            <a:ext cx="18317308" cy="10287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Freeform 2"/>
          <p:cNvSpPr/>
          <p:nvPr/>
        </p:nvSpPr>
        <p:spPr>
          <a:xfrm>
            <a:off x="-29308" y="0"/>
            <a:ext cx="18317308" cy="102870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7" name="TextBox 6"/>
          <p:cNvSpPr txBox="1"/>
          <p:nvPr/>
        </p:nvSpPr>
        <p:spPr>
          <a:xfrm>
            <a:off x="556846" y="480646"/>
            <a:ext cx="17145000"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Apply Sentiment Analysis on the </a:t>
            </a:r>
            <a:r>
              <a:rPr lang="en-IN" sz="2400" dirty="0" err="1">
                <a:solidFill>
                  <a:schemeClr val="bg1"/>
                </a:solidFill>
                <a:latin typeface="Bahnschrift" panose="020B0502040204020203" pitchFamily="34" charset="0"/>
              </a:rPr>
              <a:t>note_text</a:t>
            </a:r>
            <a:r>
              <a:rPr lang="en-IN" sz="2400" dirty="0">
                <a:solidFill>
                  <a:schemeClr val="bg1"/>
                </a:solidFill>
                <a:latin typeface="Bahnschrift" panose="020B0502040204020203" pitchFamily="34" charset="0"/>
              </a:rPr>
              <a:t> field to classify the sentiment as ‘positive’ , ‘negative’ , ‘neutral’ .</a:t>
            </a:r>
            <a:endParaRPr lang="en-IN" sz="2400" dirty="0">
              <a:solidFill>
                <a:schemeClr val="bg1"/>
              </a:solidFill>
              <a:latin typeface="Bahnschrift" panose="020B0502040204020203" pitchFamily="34" charset="0"/>
            </a:endParaRPr>
          </a:p>
        </p:txBody>
      </p:sp>
      <p:sp>
        <p:nvSpPr>
          <p:cNvPr id="9" name="TextBox 8"/>
          <p:cNvSpPr txBox="1"/>
          <p:nvPr/>
        </p:nvSpPr>
        <p:spPr>
          <a:xfrm>
            <a:off x="1000490" y="3991754"/>
            <a:ext cx="9170376"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Solution Approach 1 : Using </a:t>
            </a:r>
            <a:r>
              <a:rPr lang="en-IN" sz="2000" dirty="0" err="1">
                <a:solidFill>
                  <a:schemeClr val="bg1"/>
                </a:solidFill>
                <a:latin typeface="Bahnschrift" panose="020B0502040204020203" pitchFamily="34" charset="0"/>
              </a:rPr>
              <a:t>TextBlob</a:t>
            </a:r>
            <a:r>
              <a:rPr lang="en-IN" sz="2000" dirty="0">
                <a:solidFill>
                  <a:schemeClr val="bg1"/>
                </a:solidFill>
                <a:latin typeface="Bahnschrift" panose="020B0502040204020203" pitchFamily="34" charset="0"/>
              </a:rPr>
              <a:t> </a:t>
            </a:r>
            <a:endParaRPr lang="en-IN" sz="2000" dirty="0">
              <a:solidFill>
                <a:schemeClr val="bg1"/>
              </a:solidFill>
              <a:latin typeface="Bahnschrift" panose="020B0502040204020203" pitchFamily="34" charset="0"/>
            </a:endParaRPr>
          </a:p>
        </p:txBody>
      </p:sp>
      <p:sp>
        <p:nvSpPr>
          <p:cNvPr id="14" name="TextBox 13"/>
          <p:cNvSpPr txBox="1"/>
          <p:nvPr/>
        </p:nvSpPr>
        <p:spPr>
          <a:xfrm>
            <a:off x="2743200" y="5316551"/>
            <a:ext cx="9170376"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Pros </a:t>
            </a:r>
            <a:endParaRPr lang="en-IN" sz="2400" dirty="0">
              <a:solidFill>
                <a:schemeClr val="bg1"/>
              </a:solidFill>
              <a:latin typeface="Bahnschrift" panose="020B0502040204020203" pitchFamily="34" charset="0"/>
            </a:endParaRPr>
          </a:p>
        </p:txBody>
      </p:sp>
      <p:sp>
        <p:nvSpPr>
          <p:cNvPr id="16" name="TextBox 15"/>
          <p:cNvSpPr txBox="1"/>
          <p:nvPr/>
        </p:nvSpPr>
        <p:spPr>
          <a:xfrm>
            <a:off x="11934358" y="5434176"/>
            <a:ext cx="2391242"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Cons </a:t>
            </a:r>
            <a:endParaRPr lang="en-IN" sz="2400" dirty="0">
              <a:solidFill>
                <a:schemeClr val="bg1"/>
              </a:solidFill>
              <a:latin typeface="Bahnschrift" panose="020B0502040204020203" pitchFamily="34" charset="0"/>
            </a:endParaRPr>
          </a:p>
        </p:txBody>
      </p:sp>
      <p:cxnSp>
        <p:nvCxnSpPr>
          <p:cNvPr id="18" name="Straight Connector 17"/>
          <p:cNvCxnSpPr/>
          <p:nvPr/>
        </p:nvCxnSpPr>
        <p:spPr>
          <a:xfrm>
            <a:off x="8761535" y="6283817"/>
            <a:ext cx="36633" cy="3522537"/>
          </a:xfrm>
          <a:prstGeom prst="line">
            <a:avLst/>
          </a:prstGeom>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038958" y="6405523"/>
            <a:ext cx="7060955" cy="830997"/>
          </a:xfrm>
          <a:prstGeom prst="rect">
            <a:avLst/>
          </a:prstGeom>
          <a:noFill/>
        </p:spPr>
        <p:txBody>
          <a:bodyPr wrap="square">
            <a:spAutoFit/>
          </a:bodyPr>
          <a:lstStyle/>
          <a:p>
            <a:pPr marL="285750" indent="-285750">
              <a:buFont typeface="Wingdings" panose="05000000000000000000" pitchFamily="2" charset="2"/>
              <a:buChar char="q"/>
            </a:pPr>
            <a:r>
              <a:rPr lang="en-IN" sz="2400" dirty="0">
                <a:solidFill>
                  <a:schemeClr val="bg1"/>
                </a:solidFill>
                <a:latin typeface="Times New Roman" panose="02020603050405020304" pitchFamily="18" charset="0"/>
                <a:cs typeface="Times New Roman" panose="02020603050405020304" pitchFamily="18" charset="0"/>
              </a:rPr>
              <a:t> Based on predefined lexicons, making the sentiment decisions transparent and easy to explain.</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1038958" y="7640163"/>
            <a:ext cx="7022487" cy="830997"/>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Performs reasonably well on clean, general English content like product reviews or news articles.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1000490" y="8840492"/>
            <a:ext cx="5433647" cy="830997"/>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Works out of the box without requiring labeled data or model training.</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9348764" y="6439834"/>
            <a:ext cx="7060955" cy="1200329"/>
          </a:xfrm>
          <a:prstGeom prst="rect">
            <a:avLst/>
          </a:prstGeom>
          <a:noFill/>
        </p:spPr>
        <p:txBody>
          <a:bodyPr wrap="square">
            <a:spAutoFit/>
          </a:bodyPr>
          <a:lstStyle/>
          <a:p>
            <a:pPr marL="285750" indent="-28575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 Medical notes are often nuanced, domain-specific, and full of negations (“no signs of infection”)  — </a:t>
            </a:r>
            <a:r>
              <a:rPr lang="en-US" sz="2400" dirty="0" err="1">
                <a:solidFill>
                  <a:schemeClr val="bg1"/>
                </a:solidFill>
                <a:latin typeface="Times New Roman" panose="02020603050405020304" pitchFamily="18" charset="0"/>
                <a:cs typeface="Times New Roman" panose="02020603050405020304" pitchFamily="18" charset="0"/>
              </a:rPr>
              <a:t>TextBlob</a:t>
            </a:r>
            <a:r>
              <a:rPr lang="en-US" sz="2400" dirty="0">
                <a:solidFill>
                  <a:schemeClr val="bg1"/>
                </a:solidFill>
                <a:latin typeface="Times New Roman" panose="02020603050405020304" pitchFamily="18" charset="0"/>
                <a:cs typeface="Times New Roman" panose="02020603050405020304" pitchFamily="18" charset="0"/>
              </a:rPr>
              <a:t> fails to catch that depth.</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9343790" y="8093693"/>
            <a:ext cx="7572377" cy="1200329"/>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Doesn’t adapt or learn from the dataset — stuck with a fixed polarity dictionary, which isn't tailored to clinical language.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026648" y="1938587"/>
            <a:ext cx="3356115"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Text Preprocessing : </a:t>
            </a:r>
            <a:endParaRPr lang="en-IN" sz="2400" dirty="0">
              <a:solidFill>
                <a:schemeClr val="bg1"/>
              </a:solidFill>
              <a:latin typeface="Bahnschrift" panose="020B0502040204020203" pitchFamily="34" charset="0"/>
            </a:endParaRPr>
          </a:p>
        </p:txBody>
      </p:sp>
      <p:sp>
        <p:nvSpPr>
          <p:cNvPr id="11" name="TextBox 10"/>
          <p:cNvSpPr txBox="1"/>
          <p:nvPr/>
        </p:nvSpPr>
        <p:spPr>
          <a:xfrm>
            <a:off x="4382763" y="1783531"/>
            <a:ext cx="12161436" cy="1200329"/>
          </a:xfrm>
          <a:prstGeom prst="rect">
            <a:avLst/>
          </a:prstGeom>
          <a:noFill/>
        </p:spPr>
        <p:txBody>
          <a:bodyPr wrap="square">
            <a:spAutoFit/>
          </a:bodyPr>
          <a:lstStyle/>
          <a:p>
            <a:r>
              <a:rPr lang="en-US" sz="2400" dirty="0" err="1">
                <a:solidFill>
                  <a:schemeClr val="bg1"/>
                </a:solidFill>
                <a:latin typeface="Times New Roman" panose="02020603050405020304" pitchFamily="18" charset="0"/>
                <a:cs typeface="Times New Roman" panose="02020603050405020304" pitchFamily="18" charset="0"/>
              </a:rPr>
              <a:t>TextBlob</a:t>
            </a:r>
            <a:r>
              <a:rPr lang="en-US" sz="2400" dirty="0">
                <a:solidFill>
                  <a:schemeClr val="bg1"/>
                </a:solidFill>
                <a:latin typeface="Times New Roman" panose="02020603050405020304" pitchFamily="18" charset="0"/>
                <a:cs typeface="Times New Roman" panose="02020603050405020304" pitchFamily="18" charset="0"/>
              </a:rPr>
              <a:t> already handles basic preprocessing internally, such as tokenization, lowercasing, and punctuation handling. Extra preprocessing might remove important cues like negations or word order that affect sentiment. </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715000" y="3438525"/>
            <a:ext cx="5791200" cy="2252133"/>
          </a:xfrm>
          <a:prstGeom prst="rect">
            <a:avLst/>
          </a:prstGeom>
          <a:ln>
            <a:solidFill>
              <a:schemeClr val="bg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Freeform 2"/>
          <p:cNvSpPr/>
          <p:nvPr/>
        </p:nvSpPr>
        <p:spPr>
          <a:xfrm>
            <a:off x="0" y="0"/>
            <a:ext cx="18288000" cy="102870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1">
              <a:alphaModFix amt="50000"/>
            </a:blip>
            <a:stretch>
              <a:fillRect/>
            </a:stretch>
          </a:blipFill>
        </p:spPr>
      </p:sp>
      <p:sp>
        <p:nvSpPr>
          <p:cNvPr id="5" name="TextBox 4"/>
          <p:cNvSpPr txBox="1"/>
          <p:nvPr/>
        </p:nvSpPr>
        <p:spPr>
          <a:xfrm>
            <a:off x="457200" y="274537"/>
            <a:ext cx="9170376" cy="46037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Solution Approach 2 : Using </a:t>
            </a:r>
            <a:r>
              <a:rPr lang="en-US" altLang="en-IN" sz="2400" dirty="0">
                <a:solidFill>
                  <a:schemeClr val="bg1"/>
                </a:solidFill>
                <a:latin typeface="Bahnschrift" panose="020B0502040204020203" pitchFamily="34" charset="0"/>
              </a:rPr>
              <a:t>NLTK </a:t>
            </a:r>
            <a:r>
              <a:rPr lang="en-IN" sz="2400" dirty="0">
                <a:solidFill>
                  <a:schemeClr val="bg1"/>
                </a:solidFill>
                <a:latin typeface="Bahnschrift" panose="020B0502040204020203" pitchFamily="34" charset="0"/>
              </a:rPr>
              <a:t>Vader </a:t>
            </a:r>
            <a:endParaRPr lang="en-IN" sz="2400" dirty="0">
              <a:solidFill>
                <a:schemeClr val="bg1"/>
              </a:solidFill>
              <a:latin typeface="Bahnschrift" panose="020B0502040204020203" pitchFamily="34" charset="0"/>
            </a:endParaRPr>
          </a:p>
        </p:txBody>
      </p:sp>
      <p:sp>
        <p:nvSpPr>
          <p:cNvPr id="9" name="TextBox 8"/>
          <p:cNvSpPr txBox="1"/>
          <p:nvPr/>
        </p:nvSpPr>
        <p:spPr>
          <a:xfrm>
            <a:off x="2743200" y="5960351"/>
            <a:ext cx="9170376"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Pros </a:t>
            </a:r>
            <a:endParaRPr lang="en-IN" sz="2400" dirty="0">
              <a:solidFill>
                <a:schemeClr val="bg1"/>
              </a:solidFill>
              <a:latin typeface="Bahnschrift" panose="020B0502040204020203" pitchFamily="34" charset="0"/>
            </a:endParaRPr>
          </a:p>
        </p:txBody>
      </p:sp>
      <p:sp>
        <p:nvSpPr>
          <p:cNvPr id="11" name="TextBox 10"/>
          <p:cNvSpPr txBox="1"/>
          <p:nvPr/>
        </p:nvSpPr>
        <p:spPr>
          <a:xfrm>
            <a:off x="12166422" y="5960350"/>
            <a:ext cx="9152792"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Cons</a:t>
            </a:r>
            <a:endParaRPr lang="en-IN" sz="2400" dirty="0">
              <a:solidFill>
                <a:schemeClr val="bg1"/>
              </a:solidFill>
              <a:latin typeface="Bahnschrift" panose="020B0502040204020203" pitchFamily="34" charset="0"/>
            </a:endParaRPr>
          </a:p>
        </p:txBody>
      </p:sp>
      <p:cxnSp>
        <p:nvCxnSpPr>
          <p:cNvPr id="13" name="Straight Connector 12"/>
          <p:cNvCxnSpPr/>
          <p:nvPr/>
        </p:nvCxnSpPr>
        <p:spPr>
          <a:xfrm>
            <a:off x="9146275" y="6191183"/>
            <a:ext cx="0" cy="3676717"/>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914400" y="7116863"/>
            <a:ext cx="6123709" cy="1200329"/>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VADER understands things like capital letters, exclamations, and intensifiers (e.g., "very", "extremely")</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907473" y="8845989"/>
            <a:ext cx="6607285" cy="830997"/>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It provides a compound score that makes it easier to set custom sentiment thresholds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0116956" y="7043975"/>
            <a:ext cx="6150085" cy="830997"/>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VADER may oversimplify complex or nuanced phrases common in clinician notes.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0114451" y="8649376"/>
            <a:ext cx="6607285" cy="1200329"/>
          </a:xfrm>
          <a:prstGeom prst="rect">
            <a:avLst/>
          </a:prstGeom>
          <a:noFill/>
        </p:spPr>
        <p:txBody>
          <a:bodyPr wrap="square">
            <a:spAutoFit/>
          </a:bodyPr>
          <a:lstStyle/>
          <a:p>
            <a:pPr marL="342900" indent="-342900">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For a rule-based, no-training approach, 57% is decent—especially for niche text like clinician notes.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762000" y="1037459"/>
            <a:ext cx="10747612"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Text Preprocessing : </a:t>
            </a:r>
            <a:endParaRPr lang="en-IN" sz="2400" dirty="0">
              <a:solidFill>
                <a:schemeClr val="bg1"/>
              </a:solidFill>
              <a:latin typeface="Bahnschrift" panose="020B0502040204020203" pitchFamily="34" charset="0"/>
            </a:endParaRPr>
          </a:p>
        </p:txBody>
      </p:sp>
      <p:sp>
        <p:nvSpPr>
          <p:cNvPr id="15" name="TextBox 14"/>
          <p:cNvSpPr txBox="1"/>
          <p:nvPr/>
        </p:nvSpPr>
        <p:spPr>
          <a:xfrm>
            <a:off x="4358569" y="1031099"/>
            <a:ext cx="12331212" cy="1200329"/>
          </a:xfrm>
          <a:prstGeom prst="rect">
            <a:avLst/>
          </a:prstGeom>
          <a:noFill/>
        </p:spPr>
        <p:txBody>
          <a:bodyPr wrap="square">
            <a:spAutoFit/>
          </a:bodyPr>
          <a:lstStyle/>
          <a:p>
            <a:pPr>
              <a:buNone/>
            </a:pPr>
            <a:r>
              <a:rPr lang="en-US" sz="2400" dirty="0">
                <a:solidFill>
                  <a:schemeClr val="bg1"/>
                </a:solidFill>
                <a:latin typeface="Times New Roman" panose="02020603050405020304" pitchFamily="18" charset="0"/>
                <a:cs typeface="Times New Roman" panose="02020603050405020304" pitchFamily="18" charset="0"/>
              </a:rPr>
              <a:t>VADER is specifically tuned for social media and informal text, and it relies on things like punctuation, capitalization, emojis, and negations to detect sentiment accurately. So, minimal or no preprocessing is best for VADER too — it’s designed to work well as is on raw text.</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166" y="2628900"/>
            <a:ext cx="7166209" cy="318498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Freeform 2"/>
          <p:cNvSpPr/>
          <p:nvPr/>
        </p:nvSpPr>
        <p:spPr>
          <a:xfrm>
            <a:off x="0" y="0"/>
            <a:ext cx="18288000" cy="102870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6" name="TextBox 5"/>
          <p:cNvSpPr txBox="1"/>
          <p:nvPr/>
        </p:nvSpPr>
        <p:spPr>
          <a:xfrm>
            <a:off x="762000" y="571500"/>
            <a:ext cx="9157648" cy="39878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Solution Approach 3 : Using </a:t>
            </a:r>
            <a:r>
              <a:rPr lang="en-IN" sz="2000" dirty="0" err="1">
                <a:solidFill>
                  <a:schemeClr val="bg1"/>
                </a:solidFill>
                <a:latin typeface="Bahnschrift" panose="020B0502040204020203" pitchFamily="34" charset="0"/>
              </a:rPr>
              <a:t>DistilB</a:t>
            </a:r>
            <a:r>
              <a:rPr lang="en-US" altLang="en-IN" sz="2000" dirty="0" err="1">
                <a:solidFill>
                  <a:schemeClr val="bg1"/>
                </a:solidFill>
                <a:latin typeface="Bahnschrift" panose="020B0502040204020203" pitchFamily="34" charset="0"/>
              </a:rPr>
              <a:t>ERT</a:t>
            </a:r>
            <a:r>
              <a:rPr lang="en-IN" sz="2000" dirty="0">
                <a:solidFill>
                  <a:schemeClr val="bg1"/>
                </a:solidFill>
                <a:latin typeface="Bahnschrift" panose="020B0502040204020203" pitchFamily="34" charset="0"/>
              </a:rPr>
              <a:t> </a:t>
            </a:r>
            <a:endParaRPr lang="en-IN" sz="2000" dirty="0">
              <a:solidFill>
                <a:schemeClr val="bg1"/>
              </a:solidFill>
              <a:latin typeface="Bahnschrift" panose="020B0502040204020203" pitchFamily="34" charset="0"/>
            </a:endParaRPr>
          </a:p>
        </p:txBody>
      </p:sp>
      <p:sp>
        <p:nvSpPr>
          <p:cNvPr id="12" name="TextBox 11"/>
          <p:cNvSpPr txBox="1"/>
          <p:nvPr/>
        </p:nvSpPr>
        <p:spPr>
          <a:xfrm>
            <a:off x="1066548" y="7335682"/>
            <a:ext cx="9157648"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Analysis </a:t>
            </a:r>
            <a:endParaRPr lang="en-IN" sz="2400" dirty="0">
              <a:solidFill>
                <a:schemeClr val="bg1"/>
              </a:solidFill>
              <a:latin typeface="Bahnschrift" panose="020B0502040204020203" pitchFamily="34" charset="0"/>
            </a:endParaRPr>
          </a:p>
        </p:txBody>
      </p:sp>
      <p:sp>
        <p:nvSpPr>
          <p:cNvPr id="5" name="TextBox 4"/>
          <p:cNvSpPr txBox="1"/>
          <p:nvPr/>
        </p:nvSpPr>
        <p:spPr>
          <a:xfrm>
            <a:off x="2286313" y="7886851"/>
            <a:ext cx="12496800" cy="1938020"/>
          </a:xfrm>
          <a:prstGeom prst="rect">
            <a:avLst/>
          </a:prstGeom>
          <a:solidFill>
            <a:schemeClr val="tx1">
              <a:lumMod val="85000"/>
              <a:lumOff val="15000"/>
            </a:schemeClr>
          </a:solidFill>
        </p:spPr>
        <p:txBody>
          <a:bodyPr wrap="square">
            <a:spAutoFit/>
          </a:bodyPr>
          <a:lstStyle/>
          <a:p>
            <a:pPr marL="342900" indent="-342900" algn="just">
              <a:buFont typeface="Wingdings" panose="05000000000000000000" pitchFamily="2" charset="2"/>
              <a:buChar char="q"/>
            </a:pPr>
            <a:r>
              <a:rPr lang="en-US" sz="2400" dirty="0" err="1">
                <a:solidFill>
                  <a:schemeClr val="bg1"/>
                </a:solidFill>
                <a:latin typeface="Times New Roman" panose="02020603050405020304" pitchFamily="18" charset="0"/>
                <a:cs typeface="Times New Roman" panose="02020603050405020304" pitchFamily="18" charset="0"/>
              </a:rPr>
              <a:t>DistilBERT</a:t>
            </a:r>
            <a:r>
              <a:rPr lang="en-US" sz="2400" dirty="0">
                <a:solidFill>
                  <a:schemeClr val="bg1"/>
                </a:solidFill>
                <a:latin typeface="Times New Roman" panose="02020603050405020304" pitchFamily="18" charset="0"/>
                <a:cs typeface="Times New Roman" panose="02020603050405020304" pitchFamily="18" charset="0"/>
              </a:rPr>
              <a:t> is giving low accuracy on clinical notes because it’s pretrained on general-domain or social media text (like Wikipedia and books) </a:t>
            </a:r>
            <a:r>
              <a:rPr lang="en-US" altLang="en-US" sz="2400" dirty="0">
                <a:solidFill>
                  <a:schemeClr val="bg1"/>
                </a:solidFill>
                <a:latin typeface="Times New Roman" panose="02020603050405020304" pitchFamily="18" charset="0"/>
                <a:cs typeface="Times New Roman" panose="02020603050405020304" pitchFamily="18" charset="0"/>
              </a:rPr>
              <a:t>fine-tuned on Stanford Sentiment Treebank(sst2) </a:t>
            </a:r>
            <a:r>
              <a:rPr lang="en-US" sz="2400" dirty="0">
                <a:solidFill>
                  <a:schemeClr val="bg1"/>
                </a:solidFill>
                <a:latin typeface="Times New Roman" panose="02020603050405020304" pitchFamily="18" charset="0"/>
                <a:cs typeface="Times New Roman" panose="02020603050405020304" pitchFamily="18" charset="0"/>
              </a:rPr>
              <a:t>, not domain-specific language. Clinical notes use technical, medical jargon and structured styles that </a:t>
            </a:r>
            <a:r>
              <a:rPr lang="en-US" sz="2400" dirty="0" err="1">
                <a:solidFill>
                  <a:schemeClr val="bg1"/>
                </a:solidFill>
                <a:latin typeface="Times New Roman" panose="02020603050405020304" pitchFamily="18" charset="0"/>
                <a:cs typeface="Times New Roman" panose="02020603050405020304" pitchFamily="18" charset="0"/>
              </a:rPr>
              <a:t>DistilBERT</a:t>
            </a:r>
            <a:r>
              <a:rPr lang="en-US" sz="2400" dirty="0">
                <a:solidFill>
                  <a:schemeClr val="bg1"/>
                </a:solidFill>
                <a:latin typeface="Times New Roman" panose="02020603050405020304" pitchFamily="18" charset="0"/>
                <a:cs typeface="Times New Roman" panose="02020603050405020304" pitchFamily="18" charset="0"/>
              </a:rPr>
              <a:t> hasn't seen, so it struggles to understand context and sentiment accurately in that domain.</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552700"/>
            <a:ext cx="11640185" cy="4323155"/>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2438400" y="1181100"/>
            <a:ext cx="11813540" cy="1041400"/>
          </a:xfrm>
          <a:prstGeom prst="rect">
            <a:avLst/>
          </a:prstGeom>
          <a:solidFill>
            <a:schemeClr val="bg1"/>
          </a:solidFill>
        </p:spPr>
        <p:txBody>
          <a:bodyPr wrap="square" rtlCol="0">
            <a:noAutofit/>
          </a:bodyPr>
          <a:p>
            <a:r>
              <a:rPr lang="en-US" sz="2000">
                <a:latin typeface="Times New Roman" panose="02020603050405020304" pitchFamily="18" charset="0"/>
                <a:cs typeface="Times New Roman" panose="02020603050405020304" pitchFamily="18" charset="0"/>
              </a:rPr>
              <a:t>No preprocessing is needed.</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Underlying model is </a:t>
            </a:r>
            <a:r>
              <a:rPr lang="en-US" altLang="en-US" sz="2000">
                <a:latin typeface="Times New Roman" panose="02020603050405020304" pitchFamily="18" charset="0"/>
                <a:cs typeface="Times New Roman" panose="02020603050405020304" pitchFamily="18" charset="0"/>
              </a:rPr>
              <a:t>distilbert/distilbert-base-uncased-finetuned-sst-2-english</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Provides a sentiment pipeline, given a text, the pipeline labels it as “Positive”, “Negetive”, or “Neutral”</a:t>
            </a:r>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4" name="TextBox 3"/>
          <p:cNvSpPr txBox="1"/>
          <p:nvPr/>
        </p:nvSpPr>
        <p:spPr>
          <a:xfrm>
            <a:off x="457200" y="266700"/>
            <a:ext cx="91440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Solution Approach 4 : Using Machine Learning Approach</a:t>
            </a:r>
            <a:endParaRPr lang="en-IN" sz="2000" dirty="0">
              <a:solidFill>
                <a:schemeClr val="bg1"/>
              </a:solidFill>
              <a:latin typeface="Bahnschrift" panose="020B0502040204020203" pitchFamily="34" charset="0"/>
            </a:endParaRPr>
          </a:p>
        </p:txBody>
      </p:sp>
      <p:sp>
        <p:nvSpPr>
          <p:cNvPr id="7" name="TextBox 6"/>
          <p:cNvSpPr txBox="1"/>
          <p:nvPr/>
        </p:nvSpPr>
        <p:spPr>
          <a:xfrm>
            <a:off x="965200" y="768985"/>
            <a:ext cx="14470380" cy="3543300"/>
          </a:xfrm>
          <a:prstGeom prst="rect">
            <a:avLst/>
          </a:prstGeom>
          <a:solidFill>
            <a:schemeClr val="bg1">
              <a:lumMod val="95000"/>
            </a:schemeClr>
          </a:solidFill>
        </p:spPr>
        <p:txBody>
          <a:bodyPr wrap="square">
            <a:noAutofit/>
          </a:bodyPr>
          <a:lstStyle/>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Using pre-trained ClinicalBERT model from Hugging Face's medicalai/ClinicalBERT, trained on clinical notes.</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This includes:</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The tokenizer to prepare text input</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The model to generate contextualized embeddings</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sym typeface="+mn-ea"/>
              </a:rPr>
              <a:t>E</a:t>
            </a:r>
            <a:r>
              <a:rPr lang="en-US" altLang="en-US" sz="200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ncodes the expected labels using </a:t>
            </a:r>
            <a:r>
              <a:rPr lang="en-US" altLang="en-US" sz="200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LabelEncoder</a:t>
            </a:r>
            <a:r>
              <a:rPr lang="en-US" altLang="en-US" sz="200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loads the </a:t>
            </a:r>
            <a:r>
              <a:rPr lang="en-US" altLang="en-US" sz="200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ClinicalBERT</a:t>
            </a:r>
            <a:r>
              <a:rPr lang="en-US" altLang="en-US" sz="200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model, and generates embeddings for the clinical notes.</a:t>
            </a:r>
            <a:endParaRPr lang="en-US" altLang="en-US" sz="200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endParaRPr>
          </a:p>
          <a:p>
            <a:pPr indent="0">
              <a:buFont typeface="Arial" panose="020B0604020202020204" pitchFamily="34" charset="0"/>
              <a:buNone/>
            </a:pPr>
            <a:r>
              <a:rPr lang="en-US" altLang="en-US" sz="200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BERT embeddings are 768-dimensional. Use PCA (Principal Component Analysis) to reduce dimensionality:</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Plot the cumulative explained variance to see how many components we need to retain ~90% of information.</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sym typeface="+mn-ea"/>
              </a:rPr>
              <a:t>It then tests the performance of Logistic Regression using different PCA components (10 to 50), evaluates accuracy with cross-validation, and selects the best number of components. Finally, it applies PCA with the optimal number of components to transform the embeddings.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indent="0">
              <a:buFont typeface="Arial" panose="020B0604020202020204" pitchFamily="34" charset="0"/>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sym typeface="+mn-ea"/>
              </a:rPr>
              <a:t>In our dataset 50 components explain 90% variance.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1430000" y="11049000"/>
            <a:ext cx="4343400" cy="826532"/>
          </a:xfrm>
          <a:prstGeom prst="rect">
            <a:avLst/>
          </a:prstGeom>
          <a:noFill/>
        </p:spPr>
        <p:txBody>
          <a:bodyPr wrap="square" rtlCol="0">
            <a:spAutoFit/>
          </a:bodyPr>
          <a:lstStyle/>
          <a:p>
            <a:endParaRPr lang="en-IN"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60" y="4762538"/>
            <a:ext cx="7186535" cy="4875552"/>
          </a:xfrm>
          <a:prstGeom prst="rect">
            <a:avLst/>
          </a:prstGeom>
        </p:spPr>
      </p:pic>
      <p:pic>
        <p:nvPicPr>
          <p:cNvPr id="4098"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560" y="4762538"/>
            <a:ext cx="7186535" cy="491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p:nvPr/>
        </p:nvSpPr>
        <p:spPr>
          <a:xfrm>
            <a:off x="-3412" y="0"/>
            <a:ext cx="18288000" cy="10287000"/>
          </a:xfrm>
          <a:custGeom>
            <a:avLst/>
            <a:gdLst/>
            <a:ahLst/>
            <a:cxnLst/>
            <a:rect l="l" t="t" r="r" b="b"/>
            <a:pathLst>
              <a:path w="18283514" h="10287000">
                <a:moveTo>
                  <a:pt x="0" y="0"/>
                </a:moveTo>
                <a:lnTo>
                  <a:pt x="18283514" y="0"/>
                </a:lnTo>
                <a:lnTo>
                  <a:pt x="18283514" y="10287000"/>
                </a:lnTo>
                <a:lnTo>
                  <a:pt x="0" y="10287000"/>
                </a:lnTo>
                <a:lnTo>
                  <a:pt x="0" y="0"/>
                </a:lnTo>
                <a:close/>
              </a:path>
            </a:pathLst>
          </a:custGeom>
          <a:blipFill>
            <a:blip r:embed="rId1"/>
            <a:stretch>
              <a:fillRect l="-24"/>
            </a:stretch>
          </a:blipFill>
        </p:spPr>
        <p:txBody>
          <a:bodyPr/>
          <a:lstStyle/>
          <a:p>
            <a:endParaRPr lang="en-IN" sz="1800" dirty="0">
              <a:solidFill>
                <a:schemeClr val="bg1"/>
              </a:solidFill>
              <a:latin typeface="Bahnschrift" panose="020B0502040204020203" pitchFamily="34" charset="0"/>
            </a:endParaRPr>
          </a:p>
        </p:txBody>
      </p:sp>
      <p:sp>
        <p:nvSpPr>
          <p:cNvPr id="4" name="TextBox 3"/>
          <p:cNvSpPr txBox="1"/>
          <p:nvPr/>
        </p:nvSpPr>
        <p:spPr>
          <a:xfrm>
            <a:off x="228600" y="173657"/>
            <a:ext cx="91440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Solution Approach 4 : Using Machine Learning Approach</a:t>
            </a:r>
            <a:endParaRPr lang="en-IN" sz="2000" dirty="0">
              <a:solidFill>
                <a:schemeClr val="bg1"/>
              </a:solidFill>
              <a:latin typeface="Bahnschrift" panose="020B0502040204020203" pitchFamily="34" charset="0"/>
            </a:endParaRPr>
          </a:p>
        </p:txBody>
      </p:sp>
      <p:sp>
        <p:nvSpPr>
          <p:cNvPr id="16" name="TextBox 15"/>
          <p:cNvSpPr txBox="1"/>
          <p:nvPr/>
        </p:nvSpPr>
        <p:spPr>
          <a:xfrm>
            <a:off x="6705600" y="676275"/>
            <a:ext cx="3138170" cy="368300"/>
          </a:xfrm>
          <a:prstGeom prst="rect">
            <a:avLst/>
          </a:prstGeom>
          <a:noFill/>
        </p:spPr>
        <p:txBody>
          <a:bodyPr wrap="square">
            <a:spAutoFit/>
          </a:bodyPr>
          <a:lstStyle/>
          <a:p>
            <a:pPr marL="285750" indent="-285750">
              <a:buFont typeface="Wingdings" panose="05000000000000000000" pitchFamily="2" charset="2"/>
              <a:buChar char="Ø"/>
            </a:pPr>
            <a:r>
              <a:rPr lang="en-IN" sz="1800" dirty="0">
                <a:solidFill>
                  <a:schemeClr val="bg1"/>
                </a:solidFill>
                <a:latin typeface="Bahnschrift" panose="020B0502040204020203" pitchFamily="34" charset="0"/>
              </a:rPr>
              <a:t>SVM </a:t>
            </a:r>
            <a:endParaRPr lang="en-IN" sz="1800" dirty="0">
              <a:solidFill>
                <a:schemeClr val="bg1"/>
              </a:solidFill>
              <a:latin typeface="Bahnschrift" panose="020B0502040204020203" pitchFamily="34" charset="0"/>
            </a:endParaRPr>
          </a:p>
        </p:txBody>
      </p:sp>
      <p:sp>
        <p:nvSpPr>
          <p:cNvPr id="18" name="TextBox 17"/>
          <p:cNvSpPr txBox="1"/>
          <p:nvPr/>
        </p:nvSpPr>
        <p:spPr>
          <a:xfrm>
            <a:off x="12725680" y="758105"/>
            <a:ext cx="2743200" cy="369332"/>
          </a:xfrm>
          <a:prstGeom prst="rect">
            <a:avLst/>
          </a:prstGeom>
          <a:noFill/>
        </p:spPr>
        <p:txBody>
          <a:bodyPr wrap="square">
            <a:spAutoFit/>
          </a:bodyPr>
          <a:lstStyle/>
          <a:p>
            <a:pPr marL="285750" indent="-285750">
              <a:buFont typeface="Wingdings" panose="05000000000000000000" pitchFamily="2" charset="2"/>
              <a:buChar char="Ø"/>
            </a:pPr>
            <a:r>
              <a:rPr lang="en-IN" sz="1800" dirty="0" err="1">
                <a:solidFill>
                  <a:schemeClr val="bg1"/>
                </a:solidFill>
                <a:latin typeface="Bahnschrift" panose="020B0502040204020203" pitchFamily="34" charset="0"/>
              </a:rPr>
              <a:t>Decesion</a:t>
            </a:r>
            <a:r>
              <a:rPr lang="en-IN" sz="1800" dirty="0">
                <a:solidFill>
                  <a:schemeClr val="bg1"/>
                </a:solidFill>
                <a:latin typeface="Bahnschrift" panose="020B0502040204020203" pitchFamily="34" charset="0"/>
              </a:rPr>
              <a:t> Tree</a:t>
            </a:r>
            <a:endParaRPr lang="en-IN" sz="1800" dirty="0">
              <a:solidFill>
                <a:schemeClr val="bg1"/>
              </a:solidFill>
              <a:latin typeface="Bahnschrift" panose="020B0502040204020203" pitchFamily="34" charset="0"/>
            </a:endParaRPr>
          </a:p>
        </p:txBody>
      </p:sp>
      <p:sp>
        <p:nvSpPr>
          <p:cNvPr id="20" name="TextBox 19"/>
          <p:cNvSpPr txBox="1"/>
          <p:nvPr/>
        </p:nvSpPr>
        <p:spPr>
          <a:xfrm>
            <a:off x="457200" y="735245"/>
            <a:ext cx="2895600" cy="369332"/>
          </a:xfrm>
          <a:prstGeom prst="rect">
            <a:avLst/>
          </a:prstGeom>
          <a:noFill/>
        </p:spPr>
        <p:txBody>
          <a:bodyPr wrap="square">
            <a:spAutoFit/>
          </a:bodyPr>
          <a:lstStyle/>
          <a:p>
            <a:pPr marL="285750" indent="-285750">
              <a:buFont typeface="Wingdings" panose="05000000000000000000" pitchFamily="2" charset="2"/>
              <a:buChar char="Ø"/>
            </a:pPr>
            <a:r>
              <a:rPr lang="en-IN" sz="1800" dirty="0">
                <a:solidFill>
                  <a:schemeClr val="bg1"/>
                </a:solidFill>
                <a:latin typeface="Bahnschrift" panose="020B0502040204020203" pitchFamily="34" charset="0"/>
              </a:rPr>
              <a:t>Logistic regression </a:t>
            </a:r>
            <a:endParaRPr lang="en-IN" sz="1800" dirty="0">
              <a:solidFill>
                <a:schemeClr val="bg1"/>
              </a:solidFill>
              <a:latin typeface="Bahnschrift" panose="020B0502040204020203" pitchFamily="34" charset="0"/>
            </a:endParaRPr>
          </a:p>
        </p:txBody>
      </p:sp>
      <p:pic>
        <p:nvPicPr>
          <p:cNvPr id="5126" name="Picture 6"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853" y="5381625"/>
            <a:ext cx="435349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146810"/>
            <a:ext cx="4632325" cy="37553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758" y="5448300"/>
            <a:ext cx="435349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800" y="1181100"/>
            <a:ext cx="4694555" cy="376682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P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23" y="5372100"/>
            <a:ext cx="427200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Previe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127760"/>
            <a:ext cx="4591050" cy="3766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p:nvPr/>
        </p:nvSpPr>
        <p:spPr>
          <a:xfrm>
            <a:off x="-3412" y="0"/>
            <a:ext cx="18288000" cy="10287000"/>
          </a:xfrm>
          <a:custGeom>
            <a:avLst/>
            <a:gdLst/>
            <a:ahLst/>
            <a:cxnLst/>
            <a:rect l="l" t="t" r="r" b="b"/>
            <a:pathLst>
              <a:path w="18283514" h="10287000">
                <a:moveTo>
                  <a:pt x="0" y="0"/>
                </a:moveTo>
                <a:lnTo>
                  <a:pt x="18283514" y="0"/>
                </a:lnTo>
                <a:lnTo>
                  <a:pt x="18283514" y="10287000"/>
                </a:lnTo>
                <a:lnTo>
                  <a:pt x="0" y="10287000"/>
                </a:lnTo>
                <a:lnTo>
                  <a:pt x="0" y="0"/>
                </a:lnTo>
                <a:close/>
              </a:path>
            </a:pathLst>
          </a:custGeom>
          <a:blipFill>
            <a:blip r:embed="rId1"/>
            <a:stretch>
              <a:fillRect l="-24"/>
            </a:stretch>
          </a:blipFill>
        </p:spPr>
        <p:txBody>
          <a:bodyPr/>
          <a:lstStyle/>
          <a:p>
            <a:endParaRPr lang="en-IN" sz="1800" dirty="0">
              <a:solidFill>
                <a:schemeClr val="bg1"/>
              </a:solidFill>
              <a:latin typeface="Bahnschrift" panose="020B0502040204020203" pitchFamily="34" charset="0"/>
            </a:endParaRPr>
          </a:p>
        </p:txBody>
      </p:sp>
      <p:sp>
        <p:nvSpPr>
          <p:cNvPr id="4" name="TextBox 3"/>
          <p:cNvSpPr txBox="1"/>
          <p:nvPr/>
        </p:nvSpPr>
        <p:spPr>
          <a:xfrm>
            <a:off x="533400" y="343202"/>
            <a:ext cx="91440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Solution Approach 4 : Using Machine Learning Approach</a:t>
            </a:r>
            <a:endParaRPr lang="en-IN" sz="2000" dirty="0">
              <a:solidFill>
                <a:schemeClr val="bg1"/>
              </a:solidFill>
              <a:latin typeface="Bahnschrift" panose="020B0502040204020203" pitchFamily="34" charset="0"/>
            </a:endParaRPr>
          </a:p>
        </p:txBody>
      </p:sp>
      <p:sp>
        <p:nvSpPr>
          <p:cNvPr id="3" name="Text Box 2"/>
          <p:cNvSpPr txBox="1"/>
          <p:nvPr/>
        </p:nvSpPr>
        <p:spPr>
          <a:xfrm>
            <a:off x="5791200" y="4076700"/>
            <a:ext cx="11064240" cy="920750"/>
          </a:xfrm>
          <a:prstGeom prst="rect">
            <a:avLst/>
          </a:prstGeom>
          <a:solidFill>
            <a:schemeClr val="bg1"/>
          </a:solidFill>
        </p:spPr>
        <p:txBody>
          <a:bodyPr wrap="square" rtlCol="0">
            <a:noAutofit/>
          </a:bodyPr>
          <a:p>
            <a:r>
              <a:rPr lang="en-US" sz="2100">
                <a:latin typeface="Times New Roman" panose="02020603050405020304" pitchFamily="18" charset="0"/>
                <a:cs typeface="Times New Roman" panose="02020603050405020304" pitchFamily="18" charset="0"/>
              </a:rPr>
              <a:t>Overall best model from the ones tested is “Random Forest” with max depth of 9 and 100 estimators. These values are based on our test results.</a:t>
            </a:r>
            <a:endParaRPr lang="en-US" sz="2100">
              <a:latin typeface="Times New Roman" panose="02020603050405020304" pitchFamily="18" charset="0"/>
              <a:cs typeface="Times New Roman" panose="02020603050405020304" pitchFamily="18" charset="0"/>
            </a:endParaRPr>
          </a:p>
        </p:txBody>
      </p:sp>
      <p:pic>
        <p:nvPicPr>
          <p:cNvPr id="5" name="Picture 4" descr="Random_forest_dep_vs_acc"/>
          <p:cNvPicPr>
            <a:picLocks noChangeAspect="1"/>
          </p:cNvPicPr>
          <p:nvPr/>
        </p:nvPicPr>
        <p:blipFill>
          <a:blip r:embed="rId2"/>
          <a:stretch>
            <a:fillRect/>
          </a:stretch>
        </p:blipFill>
        <p:spPr>
          <a:xfrm>
            <a:off x="1143000" y="5521960"/>
            <a:ext cx="5852160" cy="4389120"/>
          </a:xfrm>
          <a:prstGeom prst="rect">
            <a:avLst/>
          </a:prstGeom>
        </p:spPr>
      </p:pic>
      <p:sp>
        <p:nvSpPr>
          <p:cNvPr id="6" name="TextBox 13"/>
          <p:cNvSpPr txBox="1"/>
          <p:nvPr/>
        </p:nvSpPr>
        <p:spPr>
          <a:xfrm>
            <a:off x="533400" y="800100"/>
            <a:ext cx="7219315" cy="368300"/>
          </a:xfrm>
          <a:prstGeom prst="rect">
            <a:avLst/>
          </a:prstGeom>
          <a:noFill/>
        </p:spPr>
        <p:txBody>
          <a:bodyPr wrap="square">
            <a:spAutoFit/>
          </a:bodyPr>
          <a:p>
            <a:pPr marL="285750" indent="-285750">
              <a:buFont typeface="Wingdings" panose="05000000000000000000" pitchFamily="2" charset="2"/>
              <a:buChar char="Ø"/>
            </a:pPr>
            <a:r>
              <a:rPr lang="en-IN" sz="1800" dirty="0">
                <a:solidFill>
                  <a:schemeClr val="bg1"/>
                </a:solidFill>
                <a:latin typeface="Bahnschrift" panose="020B0502040204020203" pitchFamily="34" charset="0"/>
              </a:rPr>
              <a:t>Random Forest </a:t>
            </a:r>
            <a:endParaRPr lang="en-IN" sz="1800" dirty="0">
              <a:solidFill>
                <a:schemeClr val="bg1"/>
              </a:solidFill>
              <a:latin typeface="Bahnschrift" panose="020B0502040204020203" pitchFamily="34" charset="0"/>
            </a:endParaRPr>
          </a:p>
        </p:txBody>
      </p:sp>
      <p:pic>
        <p:nvPicPr>
          <p:cNvPr id="7"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87450"/>
            <a:ext cx="4601210" cy="3890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andom_forest_n_est_vs_acc"/>
          <p:cNvPicPr>
            <a:picLocks noChangeAspect="1"/>
          </p:cNvPicPr>
          <p:nvPr/>
        </p:nvPicPr>
        <p:blipFill>
          <a:blip r:embed="rId4"/>
          <a:stretch>
            <a:fillRect/>
          </a:stretch>
        </p:blipFill>
        <p:spPr>
          <a:xfrm>
            <a:off x="9753600" y="5524500"/>
            <a:ext cx="5852160" cy="4389120"/>
          </a:xfrm>
          <a:prstGeom prst="rect">
            <a:avLst/>
          </a:prstGeom>
        </p:spPr>
      </p:pic>
      <p:pic>
        <p:nvPicPr>
          <p:cNvPr id="9" name="Picture 8" descr="Data_dist"/>
          <p:cNvPicPr>
            <a:picLocks noChangeAspect="1"/>
          </p:cNvPicPr>
          <p:nvPr/>
        </p:nvPicPr>
        <p:blipFill>
          <a:blip r:embed="rId5"/>
          <a:srcRect r="10336"/>
          <a:stretch>
            <a:fillRect/>
          </a:stretch>
        </p:blipFill>
        <p:spPr>
          <a:xfrm>
            <a:off x="8229600" y="1187450"/>
            <a:ext cx="5339080" cy="1933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906" y="-95250"/>
            <a:ext cx="18443812" cy="10477500"/>
          </a:xfrm>
          <a:custGeom>
            <a:avLst/>
            <a:gdLst/>
            <a:ahLst/>
            <a:cxnLst/>
            <a:rect l="l" t="t" r="r" b="b"/>
            <a:pathLst>
              <a:path w="18097109" h="10287000">
                <a:moveTo>
                  <a:pt x="0" y="0"/>
                </a:moveTo>
                <a:lnTo>
                  <a:pt x="18097109" y="0"/>
                </a:lnTo>
                <a:lnTo>
                  <a:pt x="18097109" y="10287000"/>
                </a:lnTo>
                <a:lnTo>
                  <a:pt x="0" y="10287000"/>
                </a:lnTo>
                <a:lnTo>
                  <a:pt x="0" y="0"/>
                </a:lnTo>
                <a:close/>
              </a:path>
            </a:pathLst>
          </a:custGeom>
          <a:blipFill>
            <a:blip r:embed="rId1"/>
            <a:stretch>
              <a:fillRect l="-1054"/>
            </a:stretch>
          </a:blipFill>
        </p:spPr>
      </p:sp>
      <p:sp>
        <p:nvSpPr>
          <p:cNvPr id="4" name="TextBox 3"/>
          <p:cNvSpPr txBox="1"/>
          <p:nvPr/>
        </p:nvSpPr>
        <p:spPr>
          <a:xfrm>
            <a:off x="838200" y="266700"/>
            <a:ext cx="9225886" cy="369332"/>
          </a:xfrm>
          <a:prstGeom prst="rect">
            <a:avLst/>
          </a:prstGeom>
          <a:noFill/>
        </p:spPr>
        <p:txBody>
          <a:bodyPr wrap="square">
            <a:spAutoFit/>
          </a:bodyPr>
          <a:lstStyle/>
          <a:p>
            <a:pPr marL="285750" indent="-285750">
              <a:buFont typeface="Wingdings" panose="05000000000000000000" pitchFamily="2" charset="2"/>
              <a:buChar char="Ø"/>
            </a:pPr>
            <a:r>
              <a:rPr lang="en-IN" sz="1800" dirty="0">
                <a:solidFill>
                  <a:schemeClr val="bg1"/>
                </a:solidFill>
                <a:latin typeface="Bahnschrift" panose="020B0502040204020203" pitchFamily="34" charset="0"/>
              </a:rPr>
              <a:t>Analysis </a:t>
            </a:r>
            <a:endParaRPr lang="en-IN" sz="1800" dirty="0">
              <a:solidFill>
                <a:schemeClr val="bg1"/>
              </a:solidFill>
              <a:latin typeface="Bahnschrift" panose="020B0502040204020203" pitchFamily="34" charset="0"/>
            </a:endParaRPr>
          </a:p>
        </p:txBody>
      </p:sp>
      <p:graphicFrame>
        <p:nvGraphicFramePr>
          <p:cNvPr id="15" name="Table 14"/>
          <p:cNvGraphicFramePr>
            <a:graphicFrameLocks noGrp="1"/>
          </p:cNvGraphicFramePr>
          <p:nvPr/>
        </p:nvGraphicFramePr>
        <p:xfrm>
          <a:off x="2819400" y="5295901"/>
          <a:ext cx="12192000" cy="4673600"/>
        </p:xfrm>
        <a:graphic>
          <a:graphicData uri="http://schemas.openxmlformats.org/drawingml/2006/table">
            <a:tbl>
              <a:tblPr firstRow="1" bandRow="1">
                <a:tableStyleId>{5C22544A-7EE6-4342-B048-85BDC9FD1C3A}</a:tableStyleId>
              </a:tblPr>
              <a:tblGrid>
                <a:gridCol w="2438400"/>
                <a:gridCol w="2438400"/>
                <a:gridCol w="2438400"/>
                <a:gridCol w="2438400"/>
                <a:gridCol w="2438400"/>
              </a:tblGrid>
              <a:tr h="934720">
                <a:tc>
                  <a:txBody>
                    <a:bodyPr/>
                    <a:lstStyle/>
                    <a:p>
                      <a:r>
                        <a:rPr lang="en-IN" dirty="0"/>
                        <a:t>        </a:t>
                      </a:r>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 Model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Positive Precision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Negative Precision </a:t>
                      </a:r>
                      <a:endParaRPr lang="en-IN" dirty="0"/>
                    </a:p>
                  </a:txBody>
                  <a:tcPr/>
                </a:tc>
                <a:tc>
                  <a:txBody>
                    <a:bodyPr/>
                    <a:lstStyle/>
                    <a:p>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Neutral Precision </a:t>
                      </a:r>
                      <a:endParaRPr lang="en-IN" dirty="0"/>
                    </a:p>
                  </a:txBody>
                  <a:tcPr/>
                </a:tc>
                <a:tc>
                  <a:txBody>
                    <a:bodyPr/>
                    <a:lstStyle/>
                    <a:p>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Observation</a:t>
                      </a:r>
                      <a:endParaRPr lang="en-IN" dirty="0">
                        <a:solidFill>
                          <a:schemeClr val="tx1"/>
                        </a:solidFill>
                        <a:latin typeface="Times New Roman" panose="02020603050405020304" pitchFamily="18" charset="0"/>
                        <a:cs typeface="Times New Roman" panose="02020603050405020304" pitchFamily="18" charset="0"/>
                      </a:endParaRPr>
                    </a:p>
                  </a:txBody>
                  <a:tcPr/>
                </a:tc>
              </a:tr>
              <a:tr h="934720">
                <a:tc>
                  <a:txBody>
                    <a:bodyPr/>
                    <a:lstStyle/>
                    <a:p>
                      <a:endParaRPr lang="en-IN" dirty="0"/>
                    </a:p>
                    <a:p>
                      <a:r>
                        <a:rPr lang="en-IN" dirty="0"/>
                        <a:t>       SVM ( Linear ) </a:t>
                      </a:r>
                      <a:endParaRPr lang="en-IN" dirty="0"/>
                    </a:p>
                  </a:txBody>
                  <a:tcPr/>
                </a:tc>
                <a:tc>
                  <a:txBody>
                    <a:bodyPr/>
                    <a:lstStyle/>
                    <a:p>
                      <a:endParaRPr lang="en-IN" dirty="0"/>
                    </a:p>
                    <a:p>
                      <a:r>
                        <a:rPr lang="en-IN" dirty="0"/>
                        <a:t>           High </a:t>
                      </a:r>
                      <a:endParaRPr lang="en-IN" dirty="0"/>
                    </a:p>
                  </a:txBody>
                  <a:tcPr/>
                </a:tc>
                <a:tc>
                  <a:txBody>
                    <a:bodyPr/>
                    <a:lstStyle/>
                    <a:p>
                      <a:endParaRPr lang="en-IN" dirty="0"/>
                    </a:p>
                    <a:p>
                      <a:r>
                        <a:rPr lang="en-IN" dirty="0"/>
                        <a:t>         High </a:t>
                      </a:r>
                      <a:endParaRPr lang="en-IN" dirty="0"/>
                    </a:p>
                  </a:txBody>
                  <a:tcPr/>
                </a:tc>
                <a:tc>
                  <a:txBody>
                    <a:bodyPr/>
                    <a:lstStyle/>
                    <a:p>
                      <a:endParaRPr lang="en-IN" dirty="0"/>
                    </a:p>
                    <a:p>
                      <a:r>
                        <a:rPr lang="en-IN" dirty="0"/>
                        <a:t>        High </a:t>
                      </a:r>
                      <a:endParaRPr lang="en-IN" dirty="0"/>
                    </a:p>
                  </a:txBody>
                  <a:tcPr/>
                </a:tc>
                <a:tc>
                  <a:txBody>
                    <a:bodyPr/>
                    <a:lstStyle/>
                    <a:p>
                      <a:endParaRPr lang="en-IN" dirty="0"/>
                    </a:p>
                    <a:p>
                      <a:r>
                        <a:rPr lang="en-IN" dirty="0"/>
                        <a:t>  Most accurate overall</a:t>
                      </a:r>
                      <a:endParaRPr lang="en-IN" dirty="0"/>
                    </a:p>
                  </a:txBody>
                  <a:tcPr/>
                </a:tc>
              </a:tr>
              <a:tr h="934720">
                <a:tc>
                  <a:txBody>
                    <a:bodyPr/>
                    <a:lstStyle/>
                    <a:p>
                      <a:endParaRPr lang="en-IN" dirty="0"/>
                    </a:p>
                    <a:p>
                      <a:r>
                        <a:rPr lang="en-IN" dirty="0"/>
                        <a:t>       </a:t>
                      </a:r>
                      <a:r>
                        <a:rPr lang="en-IN" dirty="0" err="1"/>
                        <a:t>Decesion</a:t>
                      </a:r>
                      <a:r>
                        <a:rPr lang="en-IN" dirty="0"/>
                        <a:t> Tree </a:t>
                      </a:r>
                      <a:endParaRPr lang="en-IN" dirty="0"/>
                    </a:p>
                  </a:txBody>
                  <a:tcPr/>
                </a:tc>
                <a:tc>
                  <a:txBody>
                    <a:bodyPr/>
                    <a:lstStyle/>
                    <a:p>
                      <a:endParaRPr lang="en-IN" dirty="0"/>
                    </a:p>
                    <a:p>
                      <a:r>
                        <a:rPr lang="en-IN" dirty="0"/>
                        <a:t>       Moderate </a:t>
                      </a:r>
                      <a:endParaRPr lang="en-IN" dirty="0"/>
                    </a:p>
                  </a:txBody>
                  <a:tcPr/>
                </a:tc>
                <a:tc>
                  <a:txBody>
                    <a:bodyPr/>
                    <a:lstStyle/>
                    <a:p>
                      <a:endParaRPr lang="en-IN" dirty="0"/>
                    </a:p>
                    <a:p>
                      <a:r>
                        <a:rPr lang="en-IN" dirty="0"/>
                        <a:t>        Moderate </a:t>
                      </a:r>
                      <a:endParaRPr lang="en-IN" dirty="0"/>
                    </a:p>
                  </a:txBody>
                  <a:tcPr/>
                </a:tc>
                <a:tc>
                  <a:txBody>
                    <a:bodyPr/>
                    <a:lstStyle/>
                    <a:p>
                      <a:endParaRPr lang="en-IN" dirty="0"/>
                    </a:p>
                    <a:p>
                      <a:r>
                        <a:rPr lang="en-IN" dirty="0"/>
                        <a:t>       Moderate </a:t>
                      </a:r>
                      <a:endParaRPr lang="en-IN" dirty="0"/>
                    </a:p>
                  </a:txBody>
                  <a:tcPr/>
                </a:tc>
                <a:tc>
                  <a:txBody>
                    <a:bodyPr/>
                    <a:lstStyle/>
                    <a:p>
                      <a:endParaRPr lang="en-IN" dirty="0"/>
                    </a:p>
                    <a:p>
                      <a:pPr algn="l"/>
                      <a:r>
                        <a:rPr lang="en-IN" dirty="0"/>
                        <a:t> Overfitting risk </a:t>
                      </a:r>
                      <a:endParaRPr lang="en-IN" dirty="0"/>
                    </a:p>
                  </a:txBody>
                  <a:tcPr/>
                </a:tc>
              </a:tr>
              <a:tr h="934720">
                <a:tc>
                  <a:txBody>
                    <a:bodyPr/>
                    <a:lstStyle/>
                    <a:p>
                      <a:endParaRPr lang="en-IN" dirty="0"/>
                    </a:p>
                    <a:p>
                      <a:r>
                        <a:rPr lang="en-IN" dirty="0"/>
                        <a:t>    Logistic Regression </a:t>
                      </a:r>
                      <a:endParaRPr lang="en-IN" dirty="0"/>
                    </a:p>
                  </a:txBody>
                  <a:tcPr/>
                </a:tc>
                <a:tc>
                  <a:txBody>
                    <a:bodyPr/>
                    <a:lstStyle/>
                    <a:p>
                      <a:endParaRPr lang="en-IN" dirty="0"/>
                    </a:p>
                    <a:p>
                      <a:r>
                        <a:rPr lang="en-IN" dirty="0"/>
                        <a:t>         Very High </a:t>
                      </a:r>
                      <a:endParaRPr lang="en-IN" dirty="0"/>
                    </a:p>
                  </a:txBody>
                  <a:tcPr/>
                </a:tc>
                <a:tc>
                  <a:txBody>
                    <a:bodyPr/>
                    <a:lstStyle/>
                    <a:p>
                      <a:endParaRPr lang="en-IN" dirty="0"/>
                    </a:p>
                    <a:p>
                      <a:r>
                        <a:rPr lang="en-IN" dirty="0"/>
                        <a:t>          Lower </a:t>
                      </a:r>
                      <a:endParaRPr lang="en-IN" dirty="0"/>
                    </a:p>
                  </a:txBody>
                  <a:tcPr/>
                </a:tc>
                <a:tc>
                  <a:txBody>
                    <a:bodyPr/>
                    <a:lstStyle/>
                    <a:p>
                      <a:endParaRPr lang="en-IN" dirty="0"/>
                    </a:p>
                    <a:p>
                      <a:r>
                        <a:rPr lang="en-IN" dirty="0"/>
                        <a:t>      Moderate </a:t>
                      </a:r>
                      <a:endParaRPr lang="en-IN" dirty="0"/>
                    </a:p>
                  </a:txBody>
                  <a:tcPr/>
                </a:tc>
                <a:tc>
                  <a:txBody>
                    <a:bodyPr/>
                    <a:lstStyle/>
                    <a:p>
                      <a:endParaRPr lang="en-IN" dirty="0"/>
                    </a:p>
                    <a:p>
                      <a:pPr algn="l"/>
                      <a:r>
                        <a:rPr lang="en-IN" dirty="0"/>
                        <a:t>Best at detecting     negative tone </a:t>
                      </a:r>
                      <a:endParaRPr lang="en-IN" dirty="0"/>
                    </a:p>
                  </a:txBody>
                  <a:tcPr/>
                </a:tc>
              </a:tr>
              <a:tr h="934720">
                <a:tc>
                  <a:txBody>
                    <a:bodyPr/>
                    <a:lstStyle/>
                    <a:p>
                      <a:endParaRPr lang="en-IN" dirty="0"/>
                    </a:p>
                    <a:p>
                      <a:r>
                        <a:rPr lang="en-IN" dirty="0"/>
                        <a:t>      Random Forest </a:t>
                      </a:r>
                      <a:endParaRPr lang="en-IN" dirty="0"/>
                    </a:p>
                  </a:txBody>
                  <a:tcPr/>
                </a:tc>
                <a:tc>
                  <a:txBody>
                    <a:bodyPr/>
                    <a:lstStyle/>
                    <a:p>
                      <a:endParaRPr lang="en-IN" dirty="0"/>
                    </a:p>
                    <a:p>
                      <a:r>
                        <a:rPr lang="en-IN" dirty="0"/>
                        <a:t>            High </a:t>
                      </a:r>
                      <a:endParaRPr lang="en-IN" dirty="0"/>
                    </a:p>
                  </a:txBody>
                  <a:tcPr/>
                </a:tc>
                <a:tc>
                  <a:txBody>
                    <a:bodyPr/>
                    <a:lstStyle/>
                    <a:p>
                      <a:endParaRPr lang="en-IN" dirty="0"/>
                    </a:p>
                    <a:p>
                      <a:r>
                        <a:rPr lang="en-IN" dirty="0"/>
                        <a:t>            Best </a:t>
                      </a:r>
                      <a:endParaRPr lang="en-IN" dirty="0"/>
                    </a:p>
                  </a:txBody>
                  <a:tcPr/>
                </a:tc>
                <a:tc>
                  <a:txBody>
                    <a:bodyPr/>
                    <a:lstStyle/>
                    <a:p>
                      <a:endParaRPr lang="en-IN" dirty="0"/>
                    </a:p>
                    <a:p>
                      <a:r>
                        <a:rPr lang="en-IN" dirty="0"/>
                        <a:t>          High </a:t>
                      </a:r>
                      <a:endParaRPr lang="en-IN" dirty="0"/>
                    </a:p>
                  </a:txBody>
                  <a:tcPr/>
                </a:tc>
                <a:tc>
                  <a:txBody>
                    <a:bodyPr/>
                    <a:lstStyle/>
                    <a:p>
                      <a:endParaRPr lang="en-IN" dirty="0"/>
                    </a:p>
                    <a:p>
                      <a:r>
                        <a:rPr lang="en-IN" dirty="0"/>
                        <a:t>Best balance</a:t>
                      </a:r>
                      <a:r>
                        <a:rPr lang="en-US" altLang="en-IN" dirty="0"/>
                        <a:t>d</a:t>
                      </a:r>
                      <a:r>
                        <a:rPr lang="en-IN" dirty="0"/>
                        <a:t> performance overall </a:t>
                      </a:r>
                      <a:endParaRPr lang="en-IN" dirty="0"/>
                    </a:p>
                  </a:txBody>
                  <a:tcPr/>
                </a:tc>
              </a:tr>
            </a:tbl>
          </a:graphicData>
        </a:graphic>
      </p:graphicFrame>
      <p:pic>
        <p:nvPicPr>
          <p:cNvPr id="614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70957"/>
            <a:ext cx="4392949" cy="43550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36032"/>
            <a:ext cx="4392949" cy="43550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636032"/>
            <a:ext cx="4392949" cy="43550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8400" y="636033"/>
            <a:ext cx="4392949" cy="4355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Freeform 2"/>
          <p:cNvSpPr/>
          <p:nvPr/>
        </p:nvSpPr>
        <p:spPr>
          <a:xfrm>
            <a:off x="4916" y="-38100"/>
            <a:ext cx="18288000" cy="103251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6" name="TextBox 5"/>
          <p:cNvSpPr txBox="1"/>
          <p:nvPr/>
        </p:nvSpPr>
        <p:spPr>
          <a:xfrm>
            <a:off x="609600" y="419100"/>
            <a:ext cx="133350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Summarize key concern and trends whose sentiment is classified as ‘negative’ . </a:t>
            </a:r>
            <a:endParaRPr lang="en-IN" sz="2000" dirty="0">
              <a:solidFill>
                <a:schemeClr val="bg1"/>
              </a:solidFill>
              <a:latin typeface="Bahnschrift" panose="020B0502040204020203" pitchFamily="34" charset="0"/>
            </a:endParaRPr>
          </a:p>
        </p:txBody>
      </p:sp>
      <p:sp>
        <p:nvSpPr>
          <p:cNvPr id="7" name="Rectangle: Rounded Corners 6"/>
          <p:cNvSpPr/>
          <p:nvPr/>
        </p:nvSpPr>
        <p:spPr>
          <a:xfrm>
            <a:off x="1457632" y="2036702"/>
            <a:ext cx="25908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Sentiment Analysis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p:cNvSpPr/>
          <p:nvPr/>
        </p:nvSpPr>
        <p:spPr>
          <a:xfrm>
            <a:off x="1038532" y="3227357"/>
            <a:ext cx="3429000"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Extract Negative Sentiment Data</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9" name="Rectangle: Rounded Corners 8"/>
          <p:cNvSpPr/>
          <p:nvPr/>
        </p:nvSpPr>
        <p:spPr>
          <a:xfrm>
            <a:off x="1726852" y="4645857"/>
            <a:ext cx="2057400"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Vectorization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p:cNvSpPr/>
          <p:nvPr/>
        </p:nvSpPr>
        <p:spPr>
          <a:xfrm>
            <a:off x="1267112" y="6362515"/>
            <a:ext cx="3200400" cy="76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Apply </a:t>
            </a:r>
            <a:r>
              <a:rPr lang="en-IN" dirty="0" err="1">
                <a:solidFill>
                  <a:schemeClr val="tx1"/>
                </a:solidFill>
                <a:latin typeface="Times New Roman" panose="02020603050405020304" pitchFamily="18" charset="0"/>
                <a:cs typeface="Times New Roman" panose="02020603050405020304" pitchFamily="18" charset="0"/>
              </a:rPr>
              <a:t>KMeans</a:t>
            </a:r>
            <a:r>
              <a:rPr lang="en-IN" dirty="0">
                <a:solidFill>
                  <a:schemeClr val="tx1"/>
                </a:solidFill>
                <a:latin typeface="Times New Roman" panose="02020603050405020304" pitchFamily="18" charset="0"/>
                <a:cs typeface="Times New Roman" panose="02020603050405020304" pitchFamily="18" charset="0"/>
              </a:rPr>
              <a:t> Clustering</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p:cNvSpPr/>
          <p:nvPr/>
        </p:nvSpPr>
        <p:spPr>
          <a:xfrm>
            <a:off x="1295686" y="8419852"/>
            <a:ext cx="2971800" cy="571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Summarize Trends</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a:xfrm>
            <a:off x="2772697" y="2779712"/>
            <a:ext cx="0" cy="304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2755491" y="4151312"/>
            <a:ext cx="0" cy="304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2755491" y="5599112"/>
            <a:ext cx="0" cy="304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H="1">
            <a:off x="2743426" y="7429817"/>
            <a:ext cx="12065" cy="685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5" name="Rectangle 5"/>
          <p:cNvSpPr>
            <a:spLocks noChangeArrowheads="1"/>
          </p:cNvSpPr>
          <p:nvPr/>
        </p:nvSpPr>
        <p:spPr bwMode="auto">
          <a:xfrm rot="10800000" flipV="1">
            <a:off x="5715287" y="2171572"/>
            <a:ext cx="5938685" cy="400110"/>
          </a:xfrm>
          <a:prstGeom prst="rect">
            <a:avLst/>
          </a:prstGeom>
          <a:solidFill>
            <a:schemeClr val="bg1"/>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Classify each </a:t>
            </a:r>
            <a:r>
              <a:rPr kumimoji="0" lang="en-US" altLang="en-US" sz="20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note_text</a:t>
            </a: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into sentiment categories . </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27" name="TextBox 26"/>
          <p:cNvSpPr txBox="1"/>
          <p:nvPr/>
        </p:nvSpPr>
        <p:spPr>
          <a:xfrm>
            <a:off x="5715000" y="3314700"/>
            <a:ext cx="6191885" cy="398780"/>
          </a:xfrm>
          <a:prstGeom prst="rect">
            <a:avLst/>
          </a:prstGeom>
          <a:solidFill>
            <a:schemeClr val="bg1"/>
          </a:solidFill>
        </p:spPr>
        <p:txBody>
          <a:bodyPr wrap="square">
            <a:spAutoFit/>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Filter the dataset for rows with negative sentiment</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9" name="Rectangle 7"/>
          <p:cNvSpPr>
            <a:spLocks noChangeArrowheads="1"/>
          </p:cNvSpPr>
          <p:nvPr/>
        </p:nvSpPr>
        <p:spPr bwMode="auto">
          <a:xfrm>
            <a:off x="5638800" y="4598670"/>
            <a:ext cx="6281420" cy="706755"/>
          </a:xfrm>
          <a:prstGeom prst="rect">
            <a:avLst/>
          </a:prstGeom>
          <a:solidFill>
            <a:schemeClr val="bg1"/>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Convert the text data into a numerical matrix using </a:t>
            </a:r>
            <a:r>
              <a:rPr kumimoji="0" lang="en-US" altLang="en-US" sz="20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TfidfVectorizer.</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31" name="TextBox 30"/>
          <p:cNvSpPr txBox="1"/>
          <p:nvPr/>
        </p:nvSpPr>
        <p:spPr>
          <a:xfrm>
            <a:off x="5638800" y="5981700"/>
            <a:ext cx="6941185" cy="1789430"/>
          </a:xfrm>
          <a:prstGeom prst="rect">
            <a:avLst/>
          </a:prstGeom>
          <a:solidFill>
            <a:schemeClr val="bg1"/>
          </a:solidFill>
        </p:spPr>
        <p:txBody>
          <a:bodyPr wrap="square">
            <a:noAutofit/>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Apply the </a:t>
            </a:r>
            <a:r>
              <a:rPr lang="en-US" sz="2000" dirty="0" err="1">
                <a:solidFill>
                  <a:schemeClr val="tx1">
                    <a:lumMod val="95000"/>
                    <a:lumOff val="5000"/>
                  </a:schemeClr>
                </a:solidFill>
                <a:latin typeface="Times New Roman" panose="02020603050405020304" pitchFamily="18" charset="0"/>
                <a:cs typeface="Times New Roman" panose="02020603050405020304" pitchFamily="18" charset="0"/>
              </a:rPr>
              <a:t>KMeans</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algorithm to group the negative notes into clusters based on similarity.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This helps identify which phrases (1- or 2-gram) are more important per note.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For each cluster center, get the top 5 TF-IDF terms that define it.</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These terms represent the core idea or theme of that cluster.</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5562847" y="8267839"/>
            <a:ext cx="6712973" cy="706755"/>
          </a:xfrm>
          <a:prstGeom prst="rect">
            <a:avLst/>
          </a:prstGeom>
          <a:solidFill>
            <a:schemeClr val="bg1"/>
          </a:solidFill>
        </p:spPr>
        <p:txBody>
          <a:bodyPr wrap="square">
            <a:spAutoFit/>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Present a summary of each trend by displaying the top terms and notes containing those terms.</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266825" y="1137285"/>
            <a:ext cx="11513820" cy="645160"/>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METHODOLOGY</a:t>
            </a:r>
            <a:r>
              <a:rPr lang="en-US" altLang="en-IN" sz="3600" dirty="0">
                <a:solidFill>
                  <a:schemeClr val="bg1"/>
                </a:solidFill>
                <a:latin typeface="Times New Roman" panose="02020603050405020304" pitchFamily="18" charset="0"/>
                <a:cs typeface="Times New Roman" panose="02020603050405020304" pitchFamily="18" charset="0"/>
              </a:rPr>
              <a:t> FOR FINDING NEGETIVE TRENDS</a:t>
            </a:r>
            <a:endParaRPr lang="en-US" alt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12" y="0"/>
            <a:ext cx="18516600" cy="10287000"/>
          </a:xfrm>
          <a:custGeom>
            <a:avLst/>
            <a:gdLst/>
            <a:ahLst/>
            <a:cxnLst/>
            <a:rect l="l" t="t" r="r" b="b"/>
            <a:pathLst>
              <a:path w="18097109" h="10287000">
                <a:moveTo>
                  <a:pt x="0" y="0"/>
                </a:moveTo>
                <a:lnTo>
                  <a:pt x="18097109" y="0"/>
                </a:lnTo>
                <a:lnTo>
                  <a:pt x="18097109" y="10287000"/>
                </a:lnTo>
                <a:lnTo>
                  <a:pt x="0" y="10287000"/>
                </a:lnTo>
                <a:lnTo>
                  <a:pt x="0" y="0"/>
                </a:lnTo>
                <a:close/>
              </a:path>
            </a:pathLst>
          </a:custGeom>
          <a:blipFill>
            <a:blip r:embed="rId1"/>
            <a:stretch>
              <a:fillRect l="-1054"/>
            </a:stretch>
          </a:blipFill>
        </p:spPr>
      </p:sp>
      <p:sp>
        <p:nvSpPr>
          <p:cNvPr id="7" name="TextBox 6"/>
          <p:cNvSpPr txBox="1"/>
          <p:nvPr/>
        </p:nvSpPr>
        <p:spPr>
          <a:xfrm>
            <a:off x="6705600" y="876300"/>
            <a:ext cx="6311900" cy="583565"/>
          </a:xfrm>
          <a:prstGeom prst="rect">
            <a:avLst/>
          </a:prstGeom>
          <a:noFill/>
        </p:spPr>
        <p:txBody>
          <a:bodyPr wrap="square">
            <a:spAutoFit/>
          </a:bodyPr>
          <a:lstStyle/>
          <a:p>
            <a:r>
              <a:rPr lang="en-IN" sz="3200" dirty="0">
                <a:solidFill>
                  <a:schemeClr val="bg1"/>
                </a:solidFill>
                <a:latin typeface="Bahnschrift" panose="020B0502040204020203" pitchFamily="34" charset="0"/>
              </a:rPr>
              <a:t>PROBLEM  STATEMENT </a:t>
            </a:r>
            <a:endParaRPr lang="en-IN" sz="3200" dirty="0">
              <a:solidFill>
                <a:schemeClr val="bg1"/>
              </a:solidFill>
              <a:latin typeface="Bahnschrift" panose="020B0502040204020203" pitchFamily="34" charset="0"/>
            </a:endParaRPr>
          </a:p>
        </p:txBody>
      </p:sp>
      <p:sp>
        <p:nvSpPr>
          <p:cNvPr id="16" name="TextBox 15"/>
          <p:cNvSpPr txBox="1"/>
          <p:nvPr/>
        </p:nvSpPr>
        <p:spPr>
          <a:xfrm>
            <a:off x="685800" y="2247900"/>
            <a:ext cx="11049000" cy="5631180"/>
          </a:xfrm>
          <a:prstGeom prst="rect">
            <a:avLst/>
          </a:prstGeom>
          <a:noFill/>
        </p:spPr>
        <p:txBody>
          <a:bodyPr wrap="square">
            <a:spAutoFit/>
          </a:bodyPr>
          <a:lstStyle/>
          <a:p>
            <a:pPr marL="571500" indent="-571500">
              <a:buFont typeface="Wingdings" panose="05000000000000000000" pitchFamily="2" charset="2"/>
              <a:buChar char="Ø"/>
            </a:pPr>
            <a:r>
              <a:rPr lang="en-US" sz="4000" dirty="0" err="1">
                <a:solidFill>
                  <a:schemeClr val="bg1"/>
                </a:solidFill>
                <a:latin typeface="MS PGothic" panose="020B0600070205080204" pitchFamily="34" charset="-128"/>
                <a:ea typeface="MS PGothic" panose="020B0600070205080204" pitchFamily="34" charset="-128"/>
              </a:rPr>
              <a:t>Healthcure</a:t>
            </a:r>
            <a:r>
              <a:rPr lang="en-US" sz="4000" dirty="0">
                <a:solidFill>
                  <a:schemeClr val="bg1"/>
                </a:solidFill>
                <a:latin typeface="MS PGothic" panose="020B0600070205080204" pitchFamily="34" charset="-128"/>
                <a:ea typeface="MS PGothic" panose="020B0600070205080204" pitchFamily="34" charset="-128"/>
              </a:rPr>
              <a:t> Pharma is a leading pharmaceutical company conducting clinical trials for a new drug targeting a chronic disease. The clinical trial involves data collection from multiple regions over several months. The company has gathered structured data to track patient demographics, medical </a:t>
            </a:r>
            <a:r>
              <a:rPr lang="en-US" sz="4000" dirty="0" err="1">
                <a:solidFill>
                  <a:schemeClr val="bg1"/>
                </a:solidFill>
                <a:latin typeface="MS PGothic" panose="020B0600070205080204" pitchFamily="34" charset="-128"/>
                <a:ea typeface="MS PGothic" panose="020B0600070205080204" pitchFamily="34" charset="-128"/>
              </a:rPr>
              <a:t>parametres</a:t>
            </a:r>
            <a:r>
              <a:rPr lang="en-US" sz="4000" dirty="0">
                <a:solidFill>
                  <a:schemeClr val="bg1"/>
                </a:solidFill>
                <a:latin typeface="MS PGothic" panose="020B0600070205080204" pitchFamily="34" charset="-128"/>
                <a:ea typeface="MS PGothic" panose="020B0600070205080204" pitchFamily="34" charset="-128"/>
              </a:rPr>
              <a:t>, and trial outcomes, and it has </a:t>
            </a:r>
            <a:r>
              <a:rPr lang="en-US" sz="4000" dirty="0" err="1">
                <a:solidFill>
                  <a:schemeClr val="bg1"/>
                </a:solidFill>
                <a:latin typeface="MS PGothic" panose="020B0600070205080204" pitchFamily="34" charset="-128"/>
                <a:ea typeface="MS PGothic" panose="020B0600070205080204" pitchFamily="34" charset="-128"/>
              </a:rPr>
              <a:t>unstructered</a:t>
            </a:r>
            <a:r>
              <a:rPr lang="en-US" sz="4000" dirty="0">
                <a:solidFill>
                  <a:schemeClr val="bg1"/>
                </a:solidFill>
                <a:latin typeface="MS PGothic" panose="020B0600070205080204" pitchFamily="34" charset="-128"/>
                <a:ea typeface="MS PGothic" panose="020B0600070205080204" pitchFamily="34" charset="-128"/>
              </a:rPr>
              <a:t> CSV files containing detailed clinician notes .</a:t>
            </a:r>
            <a:endParaRPr lang="en-IN" sz="4000" dirty="0">
              <a:solidFill>
                <a:schemeClr val="bg1"/>
              </a:solidFill>
              <a:latin typeface="MS PGothic" panose="020B0600070205080204" pitchFamily="34" charset="-128"/>
              <a:ea typeface="MS PGothic"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Freeform 2"/>
          <p:cNvSpPr/>
          <p:nvPr/>
        </p:nvSpPr>
        <p:spPr>
          <a:xfrm>
            <a:off x="4916" y="-38100"/>
            <a:ext cx="18288000" cy="103251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6" name="TextBox 5"/>
          <p:cNvSpPr txBox="1"/>
          <p:nvPr/>
        </p:nvSpPr>
        <p:spPr>
          <a:xfrm>
            <a:off x="685800" y="266700"/>
            <a:ext cx="133350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Summarize key concern and trends whose sentiment is classified as ‘negative’ . </a:t>
            </a:r>
            <a:endParaRPr lang="en-IN" sz="2000" dirty="0">
              <a:solidFill>
                <a:schemeClr val="bg1"/>
              </a:solidFill>
              <a:latin typeface="Bahnschrift" panose="020B0502040204020203" pitchFamily="34" charset="0"/>
            </a:endParaRPr>
          </a:p>
        </p:txBody>
      </p:sp>
      <p:sp>
        <p:nvSpPr>
          <p:cNvPr id="14" name="TextBox 13"/>
          <p:cNvSpPr txBox="1"/>
          <p:nvPr/>
        </p:nvSpPr>
        <p:spPr>
          <a:xfrm>
            <a:off x="228600" y="647700"/>
            <a:ext cx="2550160" cy="533400"/>
          </a:xfrm>
          <a:prstGeom prst="rect">
            <a:avLst/>
          </a:prstGeom>
          <a:noFill/>
        </p:spPr>
        <p:txBody>
          <a:bodyPr wrap="square">
            <a:noAutofit/>
          </a:bodyPr>
          <a:lstStyle/>
          <a:p>
            <a:r>
              <a:rPr lang="en-IN" sz="3600" dirty="0">
                <a:solidFill>
                  <a:schemeClr val="bg1"/>
                </a:solidFill>
                <a:latin typeface="Times New Roman" panose="02020603050405020304" pitchFamily="18" charset="0"/>
                <a:cs typeface="Times New Roman" panose="02020603050405020304" pitchFamily="18" charset="0"/>
              </a:rPr>
              <a:t>OUTPUTS</a:t>
            </a:r>
            <a:endParaRPr lang="en-IN" sz="3600" dirty="0">
              <a:solidFill>
                <a:schemeClr val="bg1"/>
              </a:solidFill>
              <a:latin typeface="Times New Roman" panose="02020603050405020304" pitchFamily="18" charset="0"/>
              <a:cs typeface="Times New Roman" panose="02020603050405020304" pitchFamily="18" charset="0"/>
            </a:endParaRPr>
          </a:p>
        </p:txBody>
      </p:sp>
      <p:pic>
        <p:nvPicPr>
          <p:cNvPr id="7170"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b="3876"/>
          <a:stretch>
            <a:fillRect/>
          </a:stretch>
        </p:blipFill>
        <p:spPr bwMode="auto">
          <a:xfrm>
            <a:off x="228600" y="1181100"/>
            <a:ext cx="8374380" cy="47244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172"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1181100"/>
            <a:ext cx="8922385" cy="49022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24151" y="815290"/>
            <a:ext cx="2098040" cy="368300"/>
          </a:xfrm>
          <a:prstGeom prst="rect">
            <a:avLst/>
          </a:prstGeom>
          <a:solidFill>
            <a:schemeClr val="bg1"/>
          </a:solidFill>
        </p:spPr>
        <p:txBody>
          <a:bodyPr wrap="none" rtlCol="0">
            <a:spAutoFit/>
          </a:bodyPr>
          <a:lstStyle/>
          <a:p>
            <a:r>
              <a:rPr lang="en-IN" dirty="0"/>
              <a:t>TREND KEYWORD</a:t>
            </a:r>
            <a:r>
              <a:rPr lang="en-US" altLang="en-IN" dirty="0"/>
              <a:t>S</a:t>
            </a:r>
            <a:r>
              <a:rPr lang="en-IN" dirty="0"/>
              <a:t> 1</a:t>
            </a:r>
            <a:endParaRPr lang="en-IN" dirty="0"/>
          </a:p>
        </p:txBody>
      </p:sp>
      <p:sp>
        <p:nvSpPr>
          <p:cNvPr id="20" name="TextBox 19"/>
          <p:cNvSpPr txBox="1"/>
          <p:nvPr/>
        </p:nvSpPr>
        <p:spPr>
          <a:xfrm>
            <a:off x="12268469" y="812989"/>
            <a:ext cx="2098040" cy="368300"/>
          </a:xfrm>
          <a:prstGeom prst="rect">
            <a:avLst/>
          </a:prstGeom>
          <a:solidFill>
            <a:schemeClr val="bg1"/>
          </a:solidFill>
        </p:spPr>
        <p:txBody>
          <a:bodyPr wrap="none" rtlCol="0">
            <a:spAutoFit/>
          </a:bodyPr>
          <a:lstStyle/>
          <a:p>
            <a:r>
              <a:rPr lang="en-IN" dirty="0"/>
              <a:t>TREND KEYWORD</a:t>
            </a:r>
            <a:r>
              <a:rPr lang="en-US" altLang="en-IN" dirty="0"/>
              <a:t>S</a:t>
            </a:r>
            <a:r>
              <a:rPr lang="en-IN" dirty="0"/>
              <a:t> 2</a:t>
            </a:r>
            <a:endParaRPr lang="en-IN" dirty="0"/>
          </a:p>
        </p:txBody>
      </p:sp>
      <p:pic>
        <p:nvPicPr>
          <p:cNvPr id="8194"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b="20036"/>
          <a:stretch>
            <a:fillRect/>
          </a:stretch>
        </p:blipFill>
        <p:spPr bwMode="auto">
          <a:xfrm>
            <a:off x="152400" y="6451600"/>
            <a:ext cx="8449945" cy="361759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196"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b="27119"/>
          <a:stretch>
            <a:fillRect/>
          </a:stretch>
        </p:blipFill>
        <p:spPr bwMode="auto">
          <a:xfrm>
            <a:off x="8991600" y="6515100"/>
            <a:ext cx="8888095" cy="346456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extBox 14"/>
          <p:cNvSpPr txBox="1"/>
          <p:nvPr/>
        </p:nvSpPr>
        <p:spPr>
          <a:xfrm>
            <a:off x="3200351" y="6083250"/>
            <a:ext cx="2098040" cy="368300"/>
          </a:xfrm>
          <a:prstGeom prst="rect">
            <a:avLst/>
          </a:prstGeom>
          <a:solidFill>
            <a:schemeClr val="bg1"/>
          </a:solidFill>
        </p:spPr>
        <p:txBody>
          <a:bodyPr wrap="none" rtlCol="0">
            <a:spAutoFit/>
          </a:bodyPr>
          <a:p>
            <a:r>
              <a:rPr lang="en-IN" dirty="0"/>
              <a:t>TREND KEYWORD</a:t>
            </a:r>
            <a:r>
              <a:rPr lang="en-US" altLang="en-IN" dirty="0"/>
              <a:t>S</a:t>
            </a:r>
            <a:r>
              <a:rPr lang="en-IN" dirty="0"/>
              <a:t> </a:t>
            </a:r>
            <a:r>
              <a:rPr lang="en-US" altLang="en-IN" dirty="0"/>
              <a:t>3</a:t>
            </a:r>
            <a:endParaRPr lang="en-US" altLang="en-IN" dirty="0"/>
          </a:p>
        </p:txBody>
      </p:sp>
      <p:sp>
        <p:nvSpPr>
          <p:cNvPr id="5" name="TextBox 14"/>
          <p:cNvSpPr txBox="1"/>
          <p:nvPr/>
        </p:nvSpPr>
        <p:spPr>
          <a:xfrm>
            <a:off x="12572951" y="6135320"/>
            <a:ext cx="2098040" cy="368300"/>
          </a:xfrm>
          <a:prstGeom prst="rect">
            <a:avLst/>
          </a:prstGeom>
          <a:solidFill>
            <a:schemeClr val="bg1"/>
          </a:solidFill>
        </p:spPr>
        <p:txBody>
          <a:bodyPr wrap="none" rtlCol="0">
            <a:spAutoFit/>
          </a:bodyPr>
          <a:lstStyle/>
          <a:p>
            <a:r>
              <a:rPr lang="en-IN" dirty="0"/>
              <a:t>TREND KEYWORD</a:t>
            </a:r>
            <a:r>
              <a:rPr lang="en-US" altLang="en-IN" dirty="0"/>
              <a:t>S</a:t>
            </a:r>
            <a:r>
              <a:rPr lang="en-IN" dirty="0"/>
              <a:t> </a:t>
            </a:r>
            <a:r>
              <a:rPr lang="en-US" altLang="en-IN" dirty="0"/>
              <a:t>4</a:t>
            </a:r>
            <a:endParaRPr lang="en-US" alt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Freeform 2"/>
          <p:cNvSpPr/>
          <p:nvPr/>
        </p:nvSpPr>
        <p:spPr>
          <a:xfrm>
            <a:off x="4916" y="-38100"/>
            <a:ext cx="18288000" cy="103251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6" name="TextBox 5"/>
          <p:cNvSpPr txBox="1"/>
          <p:nvPr/>
        </p:nvSpPr>
        <p:spPr>
          <a:xfrm>
            <a:off x="609600" y="266700"/>
            <a:ext cx="16296640" cy="39878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sym typeface="+mn-ea"/>
              </a:rPr>
              <a:t>Compare the frequency of adverse event in SQL Data with mention adverse effect in clinician notes to capture the discrepancies .</a:t>
            </a:r>
            <a:endParaRPr lang="en-IN" sz="2000" dirty="0">
              <a:solidFill>
                <a:schemeClr val="bg1"/>
              </a:solidFill>
              <a:latin typeface="Bahnschrift" panose="020B0502040204020203" pitchFamily="34" charset="0"/>
            </a:endParaRPr>
          </a:p>
        </p:txBody>
      </p:sp>
      <p:sp>
        <p:nvSpPr>
          <p:cNvPr id="7" name="Rectangle: Rounded Corners 6"/>
          <p:cNvSpPr/>
          <p:nvPr/>
        </p:nvSpPr>
        <p:spPr>
          <a:xfrm>
            <a:off x="1448107" y="1740792"/>
            <a:ext cx="25908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IN" dirty="0">
                <a:solidFill>
                  <a:schemeClr val="tx1"/>
                </a:solidFill>
                <a:latin typeface="Times New Roman" panose="02020603050405020304" pitchFamily="18" charset="0"/>
                <a:cs typeface="Times New Roman" panose="02020603050405020304" pitchFamily="18" charset="0"/>
              </a:rPr>
              <a:t>Collect Adverse Notes</a:t>
            </a:r>
            <a:endParaRPr lang="en-US" altLang="en-IN" dirty="0">
              <a:solidFill>
                <a:schemeClr val="tx1"/>
              </a:solidFill>
              <a:latin typeface="Times New Roman" panose="02020603050405020304" pitchFamily="18" charset="0"/>
              <a:cs typeface="Times New Roman" panose="02020603050405020304" pitchFamily="18" charset="0"/>
            </a:endParaRPr>
          </a:p>
        </p:txBody>
      </p:sp>
      <p:sp>
        <p:nvSpPr>
          <p:cNvPr id="9" name="Rectangle: Rounded Corners 8"/>
          <p:cNvSpPr/>
          <p:nvPr/>
        </p:nvSpPr>
        <p:spPr>
          <a:xfrm>
            <a:off x="1729392" y="3631762"/>
            <a:ext cx="2057400"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Vectorization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p:cNvSpPr/>
          <p:nvPr/>
        </p:nvSpPr>
        <p:spPr>
          <a:xfrm>
            <a:off x="1219487" y="5600515"/>
            <a:ext cx="3200400" cy="76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IN" dirty="0">
                <a:solidFill>
                  <a:schemeClr val="tx1"/>
                </a:solidFill>
                <a:latin typeface="Times New Roman" panose="02020603050405020304" pitchFamily="18" charset="0"/>
                <a:cs typeface="Times New Roman" panose="02020603050405020304" pitchFamily="18" charset="0"/>
              </a:rPr>
              <a:t>Find Similarity</a:t>
            </a:r>
            <a:endParaRPr lang="en-US" altLang="en-IN"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p:cNvSpPr/>
          <p:nvPr/>
        </p:nvSpPr>
        <p:spPr>
          <a:xfrm>
            <a:off x="819764" y="7628067"/>
            <a:ext cx="4134465"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IN" dirty="0">
                <a:solidFill>
                  <a:schemeClr val="tx1"/>
                </a:solidFill>
                <a:latin typeface="Times New Roman" panose="02020603050405020304" pitchFamily="18" charset="0"/>
                <a:cs typeface="Times New Roman" panose="02020603050405020304" pitchFamily="18" charset="0"/>
              </a:rPr>
              <a:t>Flag Notes</a:t>
            </a:r>
            <a:endParaRPr lang="en-US" altLang="en-IN" dirty="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p:cNvCxnSpPr>
            <a:stCxn id="7" idx="2"/>
          </p:cNvCxnSpPr>
          <p:nvPr/>
        </p:nvCxnSpPr>
        <p:spPr>
          <a:xfrm>
            <a:off x="2743487" y="2350452"/>
            <a:ext cx="29210" cy="73406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2743426" y="4534217"/>
            <a:ext cx="29210" cy="780415"/>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2743487" y="6439217"/>
            <a:ext cx="29210" cy="912495"/>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5" name="Rectangle 5"/>
          <p:cNvSpPr>
            <a:spLocks noChangeArrowheads="1"/>
          </p:cNvSpPr>
          <p:nvPr/>
        </p:nvSpPr>
        <p:spPr bwMode="auto">
          <a:xfrm rot="10800000" flipV="1">
            <a:off x="6096635" y="1694498"/>
            <a:ext cx="7482840" cy="1322070"/>
          </a:xfrm>
          <a:prstGeom prst="rect">
            <a:avLst/>
          </a:prstGeom>
          <a:solidFill>
            <a:schemeClr val="bg1"/>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Collect all unique note texts showing negetive trends from previous analysis into a list called adverse_notes.</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These notes are considered known examples of adverse effects due to their content and clustering.</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29" name="Rectangle 7"/>
          <p:cNvSpPr>
            <a:spLocks noChangeArrowheads="1"/>
          </p:cNvSpPr>
          <p:nvPr/>
        </p:nvSpPr>
        <p:spPr bwMode="auto">
          <a:xfrm>
            <a:off x="6096921" y="3542074"/>
            <a:ext cx="6553201" cy="1014730"/>
          </a:xfrm>
          <a:prstGeom prst="rect">
            <a:avLst/>
          </a:prstGeom>
          <a:solidFill>
            <a:schemeClr val="bg1"/>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Vectorize the notes using Tfidf as follows</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tfidf_adverse → Vectors of the adverse notes</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tfidf_main → Vectors of all original notes</a:t>
            </a:r>
            <a:endPar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
        <p:nvSpPr>
          <p:cNvPr id="31" name="TextBox 30"/>
          <p:cNvSpPr txBox="1"/>
          <p:nvPr/>
        </p:nvSpPr>
        <p:spPr>
          <a:xfrm>
            <a:off x="6172159" y="5371915"/>
            <a:ext cx="6255774" cy="1322070"/>
          </a:xfrm>
          <a:prstGeom prst="rect">
            <a:avLst/>
          </a:prstGeom>
          <a:solidFill>
            <a:schemeClr val="bg1"/>
          </a:solidFill>
        </p:spPr>
        <p:txBody>
          <a:bodyPr wrap="square">
            <a:spAutoFit/>
          </a:bodyPr>
          <a:lstStyle/>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Use: cosine_similarity(tfidf_main, tfidf_adverse)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Compares every note to each known adverse note.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For each original note, find the maximum similarity to any adverse note.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6096635" y="7574280"/>
            <a:ext cx="6793230" cy="1496695"/>
          </a:xfrm>
          <a:prstGeom prst="rect">
            <a:avLst/>
          </a:prstGeom>
          <a:solidFill>
            <a:schemeClr val="bg1"/>
          </a:solidFill>
        </p:spPr>
        <p:txBody>
          <a:bodyPr wrap="square">
            <a:noAutofit/>
          </a:bodyPr>
          <a:lstStyle/>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Flag Similar Notes as Adverse</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Threshold: Any note with similarity score ≥ 0.75 is flagged.</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Such a threshold was chosen based on number of total adverse_events in our dataset.</a:t>
            </a:r>
            <a:endPar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838200" y="723900"/>
            <a:ext cx="11030585" cy="645160"/>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METHODOLOGY</a:t>
            </a:r>
            <a:r>
              <a:rPr lang="en-US" altLang="en-IN" sz="3600" dirty="0">
                <a:solidFill>
                  <a:schemeClr val="bg1"/>
                </a:solidFill>
                <a:latin typeface="Times New Roman" panose="02020603050405020304" pitchFamily="18" charset="0"/>
                <a:cs typeface="Times New Roman" panose="02020603050405020304" pitchFamily="18" charset="0"/>
              </a:rPr>
              <a:t> FOR FINDING ADVERSE EFFECTS</a:t>
            </a:r>
            <a:endParaRPr lang="en-US" alt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Freeform 2"/>
          <p:cNvSpPr/>
          <p:nvPr/>
        </p:nvSpPr>
        <p:spPr>
          <a:xfrm>
            <a:off x="1" y="0"/>
            <a:ext cx="18288000" cy="102870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1">
              <a:alphaModFix amt="60000"/>
            </a:blip>
            <a:stretch>
              <a:fillRect/>
            </a:stretch>
          </a:blipFill>
        </p:spPr>
      </p:sp>
      <p:sp>
        <p:nvSpPr>
          <p:cNvPr id="6" name="TextBox 5"/>
          <p:cNvSpPr txBox="1"/>
          <p:nvPr/>
        </p:nvSpPr>
        <p:spPr>
          <a:xfrm>
            <a:off x="723900" y="571500"/>
            <a:ext cx="16840200" cy="400110"/>
          </a:xfrm>
          <a:prstGeom prst="rect">
            <a:avLst/>
          </a:prstGeom>
          <a:noFill/>
        </p:spPr>
        <p:txBody>
          <a:bodyPr wrap="square">
            <a:spAutoFit/>
          </a:bodyPr>
          <a:lstStyle/>
          <a:p>
            <a:pPr marL="285750" indent="-285750">
              <a:buFont typeface="Wingdings" panose="05000000000000000000" pitchFamily="2" charset="2"/>
              <a:buChar char="Ø"/>
            </a:pPr>
            <a:r>
              <a:rPr lang="en-IN" sz="2000" dirty="0">
                <a:solidFill>
                  <a:schemeClr val="bg1"/>
                </a:solidFill>
                <a:latin typeface="Bahnschrift" panose="020B0502040204020203" pitchFamily="34" charset="0"/>
              </a:rPr>
              <a:t>Compare the frequency of adverse event in SQL Data with mention adverse effect in clinician notes to capture the discrepancies .  </a:t>
            </a:r>
            <a:endParaRPr lang="en-IN" sz="2000" dirty="0">
              <a:solidFill>
                <a:schemeClr val="bg1"/>
              </a:solidFill>
              <a:latin typeface="Bahnschrift" panose="020B0502040204020203" pitchFamily="34" charset="0"/>
            </a:endParaRPr>
          </a:p>
        </p:txBody>
      </p:sp>
      <p:sp>
        <p:nvSpPr>
          <p:cNvPr id="7" name="Rectangle: Single Corner Snipped 6"/>
          <p:cNvSpPr/>
          <p:nvPr/>
        </p:nvSpPr>
        <p:spPr>
          <a:xfrm>
            <a:off x="990600" y="1104900"/>
            <a:ext cx="7154545" cy="3258820"/>
          </a:xfrm>
          <a:prstGeom prst="snip1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p:cNvSpPr txBox="1"/>
          <p:nvPr/>
        </p:nvSpPr>
        <p:spPr>
          <a:xfrm>
            <a:off x="1075054" y="1208772"/>
            <a:ext cx="7070217" cy="3415030"/>
          </a:xfrm>
          <a:prstGeom prst="rect">
            <a:avLst/>
          </a:prstGeom>
          <a:noFill/>
        </p:spPr>
        <p:txBody>
          <a:bodyPr wrap="square" rtlCol="0">
            <a:spAutoFit/>
          </a:bodyPr>
          <a:lstStyle/>
          <a:p>
            <a:pPr algn="just"/>
            <a:r>
              <a:rPr lang="en-IN" sz="2000" b="1" dirty="0">
                <a:latin typeface="Times New Roman" panose="02020603050405020304" pitchFamily="18" charset="0"/>
                <a:cs typeface="Times New Roman" panose="02020603050405020304" pitchFamily="18" charset="0"/>
              </a:rPr>
              <a:t>Methodology</a:t>
            </a:r>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Using our previous methodology we label notes for adverse_effects as True or False. We have the adverse_event label for that note in trial_results table.</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We can identify and isolate two types of discrepancies:</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Type 1: </a:t>
            </a:r>
            <a:r>
              <a:rPr lang="en-US" sz="2000" dirty="0" err="1">
                <a:latin typeface="Times New Roman" panose="02020603050405020304" pitchFamily="18" charset="0"/>
                <a:cs typeface="Times New Roman" panose="02020603050405020304" pitchFamily="18" charset="0"/>
              </a:rPr>
              <a:t>adverse_event</a:t>
            </a:r>
            <a:r>
              <a:rPr lang="en-US" sz="2000" dirty="0">
                <a:latin typeface="Times New Roman" panose="02020603050405020304" pitchFamily="18" charset="0"/>
                <a:cs typeface="Times New Roman" panose="02020603050405020304" pitchFamily="18" charset="0"/>
              </a:rPr>
              <a:t> is True but </a:t>
            </a:r>
            <a:r>
              <a:rPr lang="en-US" sz="2000" dirty="0" err="1">
                <a:latin typeface="Times New Roman" panose="02020603050405020304" pitchFamily="18" charset="0"/>
                <a:cs typeface="Times New Roman" panose="02020603050405020304" pitchFamily="18" charset="0"/>
              </a:rPr>
              <a:t>adverse_effect</a:t>
            </a:r>
            <a:r>
              <a:rPr lang="en-US" sz="2000" dirty="0">
                <a:latin typeface="Times New Roman" panose="02020603050405020304" pitchFamily="18" charset="0"/>
                <a:cs typeface="Times New Roman" panose="02020603050405020304" pitchFamily="18" charset="0"/>
              </a:rPr>
              <a:t> is False.</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Type 2: </a:t>
            </a:r>
            <a:r>
              <a:rPr lang="en-US" sz="2000" dirty="0" err="1">
                <a:latin typeface="Times New Roman" panose="02020603050405020304" pitchFamily="18" charset="0"/>
                <a:cs typeface="Times New Roman" panose="02020603050405020304" pitchFamily="18" charset="0"/>
              </a:rPr>
              <a:t>adverse_effect</a:t>
            </a:r>
            <a:r>
              <a:rPr lang="en-US" sz="2000" dirty="0">
                <a:latin typeface="Times New Roman" panose="02020603050405020304" pitchFamily="18" charset="0"/>
                <a:cs typeface="Times New Roman" panose="02020603050405020304" pitchFamily="18" charset="0"/>
              </a:rPr>
              <a:t> is True but </a:t>
            </a:r>
            <a:r>
              <a:rPr lang="en-US" sz="2000" dirty="0" err="1">
                <a:latin typeface="Times New Roman" panose="02020603050405020304" pitchFamily="18" charset="0"/>
                <a:cs typeface="Times New Roman" panose="02020603050405020304" pitchFamily="18" charset="0"/>
              </a:rPr>
              <a:t>adverse_event</a:t>
            </a:r>
            <a:r>
              <a:rPr lang="en-US" sz="2000" dirty="0">
                <a:latin typeface="Times New Roman" panose="02020603050405020304" pitchFamily="18" charset="0"/>
                <a:cs typeface="Times New Roman" panose="02020603050405020304" pitchFamily="18" charset="0"/>
              </a:rPr>
              <a:t> is False.</a:t>
            </a:r>
            <a:endParaRPr lang="en-US" sz="20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9" name="Text Box 8"/>
          <p:cNvSpPr txBox="1"/>
          <p:nvPr/>
        </p:nvSpPr>
        <p:spPr>
          <a:xfrm>
            <a:off x="685800" y="5981700"/>
            <a:ext cx="10980420" cy="3529330"/>
          </a:xfrm>
          <a:prstGeom prst="rect">
            <a:avLst/>
          </a:prstGeom>
          <a:solidFill>
            <a:schemeClr val="bg1"/>
          </a:solidFill>
        </p:spPr>
        <p:txBody>
          <a:bodyPr wrap="square" rtlCol="0">
            <a:noAutofit/>
          </a:bodyPr>
          <a:p>
            <a:r>
              <a:rPr lang="en-US" b="1"/>
              <a:t>Example discrepancies</a:t>
            </a:r>
            <a:endParaRPr lang="en-US" b="1"/>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Urine albumin-to-creatinine ratio decreased following increase in ACE inhibitor dosage. Continue current regimen and monitor proteinuria regularly. Labs: ACR=Decreased, Serum albumin=Stable. Arrangements for follow-up will be made.</a:t>
            </a:r>
            <a:r>
              <a:rPr lang="en-US" altLang="en-US" sz="2000" b="1">
                <a:latin typeface="Times New Roman" panose="02020603050405020304" pitchFamily="18" charset="0"/>
                <a:cs typeface="Times New Roman" panose="02020603050405020304" pitchFamily="18" charset="0"/>
              </a:rPr>
              <a:t> </a:t>
            </a:r>
            <a:endParaRPr lang="en-US" altLang="en-US" sz="2000" b="1">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     Adverse Effect flagged, no Adverse Event recorded</a:t>
            </a:r>
            <a:endParaRPr lang="en-US" altLang="en-US" sz="2000" b="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en-US" sz="2000" b="1">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Continuous seizure activity lasting longer than 5 minutes or recurrent seizures without regaining consciousness between episodes. Administer benzodiazepines and other anti-epileptic medications urgently. Labs: EEG=Continuous seizure activity, Electrolytes=May be abnormal. </a:t>
            </a:r>
            <a:endParaRPr lang="en-US" altLang="en-US" sz="200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Adverse Event recorded, no Adverse Effect flagged</a:t>
            </a:r>
            <a:endParaRPr lang="en-US" altLang="en-US" sz="2000" b="1">
              <a:latin typeface="Times New Roman" panose="02020603050405020304" pitchFamily="18" charset="0"/>
              <a:cs typeface="Times New Roman" panose="02020603050405020304" pitchFamily="18" charset="0"/>
            </a:endParaRPr>
          </a:p>
        </p:txBody>
      </p:sp>
      <p:pic>
        <p:nvPicPr>
          <p:cNvPr id="12" name="Picture 11" descr="Adverse_event_vs_effect"/>
          <p:cNvPicPr>
            <a:picLocks noChangeAspect="1"/>
          </p:cNvPicPr>
          <p:nvPr/>
        </p:nvPicPr>
        <p:blipFill>
          <a:blip r:embed="rId2"/>
          <a:stretch>
            <a:fillRect/>
          </a:stretch>
        </p:blipFill>
        <p:spPr>
          <a:xfrm>
            <a:off x="10905490" y="971550"/>
            <a:ext cx="6363970" cy="47732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5" y="-92894"/>
            <a:ext cx="18301855" cy="1037989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dirty="0"/>
          </a:p>
        </p:txBody>
      </p:sp>
      <p:sp>
        <p:nvSpPr>
          <p:cNvPr id="4" name="TextBox 3"/>
          <p:cNvSpPr txBox="1"/>
          <p:nvPr/>
        </p:nvSpPr>
        <p:spPr>
          <a:xfrm>
            <a:off x="360218" y="307260"/>
            <a:ext cx="11134724" cy="461665"/>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Bahnschrift" panose="020B0502040204020203" pitchFamily="34" charset="0"/>
              </a:rPr>
              <a:t>Use word clouds to capture recuring pattern in clinician notes .</a:t>
            </a:r>
            <a:endParaRPr lang="en-IN" sz="2400" dirty="0">
              <a:solidFill>
                <a:schemeClr val="bg1"/>
              </a:solidFill>
              <a:latin typeface="Bahnschrift" panose="020B0502040204020203" pitchFamily="34" charset="0"/>
            </a:endParaRPr>
          </a:p>
        </p:txBody>
      </p:sp>
      <p:cxnSp>
        <p:nvCxnSpPr>
          <p:cNvPr id="13" name="Straight Arrow Connector 12"/>
          <p:cNvCxnSpPr/>
          <p:nvPr/>
        </p:nvCxnSpPr>
        <p:spPr>
          <a:xfrm>
            <a:off x="8254986" y="5143500"/>
            <a:ext cx="1117614" cy="0"/>
          </a:xfrm>
          <a:prstGeom prst="straightConnector1">
            <a:avLst/>
          </a:prstGeom>
          <a:ln w="76200">
            <a:solidFill>
              <a:srgbClr val="FFFF00"/>
            </a:solidFill>
            <a:tailEnd type="triangle"/>
          </a:ln>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2"/>
          <a:stretch>
            <a:fillRect/>
          </a:stretch>
        </p:blipFill>
        <p:spPr>
          <a:xfrm>
            <a:off x="224516" y="1181100"/>
            <a:ext cx="7928884" cy="8693727"/>
          </a:xfrm>
          <a:prstGeom prst="rect">
            <a:avLst/>
          </a:prstGeom>
        </p:spPr>
      </p:pic>
      <p:pic>
        <p:nvPicPr>
          <p:cNvPr id="3" name="Picture 2" descr="clinical_notes_wordcloud"/>
          <p:cNvPicPr>
            <a:picLocks noChangeAspect="1"/>
          </p:cNvPicPr>
          <p:nvPr/>
        </p:nvPicPr>
        <p:blipFill>
          <a:blip r:embed="rId3"/>
          <a:stretch>
            <a:fillRect/>
          </a:stretch>
        </p:blipFill>
        <p:spPr>
          <a:xfrm>
            <a:off x="7162800" y="2324100"/>
            <a:ext cx="10719435" cy="55733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50" y="0"/>
            <a:ext cx="182925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2"/>
          <p:cNvSpPr txBox="1"/>
          <p:nvPr/>
        </p:nvSpPr>
        <p:spPr>
          <a:xfrm>
            <a:off x="228864" y="369630"/>
            <a:ext cx="7467600" cy="553085"/>
          </a:xfrm>
          <a:prstGeom prst="rect">
            <a:avLst/>
          </a:prstGeom>
          <a:noFill/>
        </p:spPr>
        <p:txBody>
          <a:bodyPr wrap="square" rtlCol="0">
            <a:spAutoFit/>
          </a:bodyPr>
          <a:lstStyle/>
          <a:p>
            <a:r>
              <a:rPr lang="en-US" altLang="en-IN" sz="3000" dirty="0">
                <a:solidFill>
                  <a:schemeClr val="bg1"/>
                </a:solidFill>
                <a:latin typeface="Times New Roman" panose="02020603050405020304" pitchFamily="18" charset="0"/>
                <a:cs typeface="Times New Roman" panose="02020603050405020304" pitchFamily="18" charset="0"/>
              </a:rPr>
              <a:t>Testing and validation</a:t>
            </a:r>
            <a:endParaRPr lang="en-US" altLang="en-IN" sz="3000" dirty="0">
              <a:solidFill>
                <a:schemeClr val="bg1"/>
              </a:solidFill>
              <a:latin typeface="Times New Roman" panose="02020603050405020304" pitchFamily="18" charset="0"/>
              <a:cs typeface="Times New Roman" panose="02020603050405020304" pitchFamily="18" charset="0"/>
            </a:endParaRPr>
          </a:p>
        </p:txBody>
      </p:sp>
      <p:sp>
        <p:nvSpPr>
          <p:cNvPr id="5" name="Text Box 4"/>
          <p:cNvSpPr txBox="1"/>
          <p:nvPr/>
        </p:nvSpPr>
        <p:spPr>
          <a:xfrm>
            <a:off x="304800" y="916940"/>
            <a:ext cx="11763375" cy="6858635"/>
          </a:xfrm>
          <a:prstGeom prst="rect">
            <a:avLst/>
          </a:prstGeom>
          <a:solidFill>
            <a:schemeClr val="bg1">
              <a:lumMod val="95000"/>
            </a:schemeClr>
          </a:solidFill>
        </p:spPr>
        <p:txBody>
          <a:bodyPr wrap="square" rtlCol="0">
            <a:noAutofit/>
          </a:bodyPr>
          <a:p>
            <a:r>
              <a:rPr lang="en-US" altLang="en-US" sz="2000" b="1">
                <a:latin typeface="Times New Roman" panose="02020603050405020304" pitchFamily="18" charset="0"/>
                <a:cs typeface="Times New Roman" panose="02020603050405020304" pitchFamily="18" charset="0"/>
              </a:rPr>
              <a:t>Stratified K-Fold Cross-Validation (5-Folds)</a:t>
            </a:r>
            <a:endParaRPr lang="en-US" altLang="en-US" sz="2000" b="1">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What it does: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Splits your data into 5 stratified folds.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Ensures each fold has approximately the same distribution of sentiment classes (e.g., Positive, Negative, Neutral).</a:t>
            </a:r>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Process:</a:t>
            </a:r>
            <a:endParaRPr lang="en-US" altLang="en-US" sz="2000" b="1">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For each of the 5 iterations: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Train on 4 folds. Test on the remaining 1 fold</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This cycle repeats until every fold has served as the test set exactly once.</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This produces a robust estimate of model performance, less sensitive to how the data is split.</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Evaluation Metrics</a:t>
            </a:r>
            <a:endParaRPr lang="en-US" altLang="en-US" sz="2000" b="1">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Check for:</a:t>
            </a:r>
            <a:r>
              <a:rPr lang="en-US" altLang="en-US" sz="2000" b="1">
                <a:latin typeface="Times New Roman" panose="02020603050405020304" pitchFamily="18" charset="0"/>
                <a:cs typeface="Times New Roman" panose="02020603050405020304" pitchFamily="18" charset="0"/>
              </a:rPr>
              <a:t> Precision, Recall, F1-score</a:t>
            </a:r>
            <a:r>
              <a:rPr lang="en-US" altLang="en-US" sz="2000">
                <a:latin typeface="Times New Roman" panose="02020603050405020304" pitchFamily="18" charset="0"/>
                <a:cs typeface="Times New Roman" panose="02020603050405020304" pitchFamily="18" charset="0"/>
              </a:rPr>
              <a:t> for each class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Gives a detailed look into how well the model performs across different sentiments.</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True Accuracy:</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Percentage of correct predictions when “Improved”=Positive, “Stable”= Neutral and “Worsened”= Negative .</a:t>
            </a:r>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Adjusted Accuracy:</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If the true label is Stable, predicting 'Positive' sentiment is still acceptable.</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For all other cases, the prediction must exactly match the true label.</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This helps accommodate ambiguity around neutral sentiments, which are often borderline.</a:t>
            </a:r>
            <a:endParaRPr lang="en-US" altLang="en-US" sz="2000">
              <a:latin typeface="Times New Roman" panose="02020603050405020304" pitchFamily="18" charset="0"/>
              <a:cs typeface="Times New Roman" panose="02020603050405020304" pitchFamily="18" charset="0"/>
            </a:endParaRPr>
          </a:p>
        </p:txBody>
      </p:sp>
      <p:sp>
        <p:nvSpPr>
          <p:cNvPr id="6" name="TextBox 2"/>
          <p:cNvSpPr txBox="1"/>
          <p:nvPr/>
        </p:nvSpPr>
        <p:spPr>
          <a:xfrm>
            <a:off x="152400" y="7962900"/>
            <a:ext cx="5656580" cy="553085"/>
          </a:xfrm>
          <a:prstGeom prst="rect">
            <a:avLst/>
          </a:prstGeom>
          <a:noFill/>
        </p:spPr>
        <p:txBody>
          <a:bodyPr wrap="square" rtlCol="0">
            <a:spAutoFit/>
          </a:bodyPr>
          <a:p>
            <a:r>
              <a:rPr lang="en-US" altLang="en-US" sz="3000" dirty="0">
                <a:solidFill>
                  <a:schemeClr val="bg1"/>
                </a:solidFill>
                <a:latin typeface="Times New Roman" panose="02020603050405020304" pitchFamily="18" charset="0"/>
                <a:cs typeface="Times New Roman" panose="02020603050405020304" pitchFamily="18" charset="0"/>
              </a:rPr>
              <a:t>Areas for further research</a:t>
            </a:r>
            <a:r>
              <a:rPr lang="en-US" altLang="en-IN" sz="3000" dirty="0">
                <a:solidFill>
                  <a:schemeClr val="bg1"/>
                </a:solidFill>
                <a:latin typeface="Times New Roman" panose="02020603050405020304" pitchFamily="18" charset="0"/>
                <a:cs typeface="Times New Roman" panose="02020603050405020304" pitchFamily="18" charset="0"/>
              </a:rPr>
              <a:t> </a:t>
            </a:r>
            <a:endParaRPr lang="en-US" altLang="en-IN" sz="3000" dirty="0">
              <a:solidFill>
                <a:schemeClr val="bg1"/>
              </a:solidFill>
              <a:latin typeface="Times New Roman" panose="02020603050405020304" pitchFamily="18" charset="0"/>
              <a:cs typeface="Times New Roman" panose="02020603050405020304" pitchFamily="18" charset="0"/>
            </a:endParaRPr>
          </a:p>
        </p:txBody>
      </p:sp>
      <p:sp>
        <p:nvSpPr>
          <p:cNvPr id="7" name="Text Box 6"/>
          <p:cNvSpPr txBox="1"/>
          <p:nvPr/>
        </p:nvSpPr>
        <p:spPr>
          <a:xfrm>
            <a:off x="304800" y="8703310"/>
            <a:ext cx="11913235" cy="1019810"/>
          </a:xfrm>
          <a:prstGeom prst="rect">
            <a:avLst/>
          </a:prstGeom>
          <a:solidFill>
            <a:schemeClr val="bg1">
              <a:lumMod val="95000"/>
            </a:schemeClr>
          </a:solidFill>
        </p:spPr>
        <p:txBody>
          <a:bodyPr wrap="square" rtlCol="0">
            <a:noAutofit/>
          </a:bodyPr>
          <a:p>
            <a:r>
              <a:rPr lang="en-US" altLang="en-US" sz="2000">
                <a:latin typeface="Times New Roman" panose="02020603050405020304" pitchFamily="18" charset="0"/>
                <a:cs typeface="Times New Roman" panose="02020603050405020304" pitchFamily="18" charset="0"/>
              </a:rPr>
              <a:t>While our current analysis focuses on model performance and textual interpretation, future work could include a more in-depth </a:t>
            </a:r>
            <a:r>
              <a:rPr lang="en-US" altLang="en-US" sz="2000" b="1">
                <a:latin typeface="Times New Roman" panose="02020603050405020304" pitchFamily="18" charset="0"/>
                <a:cs typeface="Times New Roman" panose="02020603050405020304" pitchFamily="18" charset="0"/>
              </a:rPr>
              <a:t>feature importance visualization</a:t>
            </a:r>
            <a:r>
              <a:rPr lang="en-US" altLang="en-US" sz="2000">
                <a:latin typeface="Times New Roman" panose="02020603050405020304" pitchFamily="18" charset="0"/>
                <a:cs typeface="Times New Roman" panose="02020603050405020304" pitchFamily="18" charset="0"/>
              </a:rPr>
              <a:t> to better understand the decision-making process behind sentiment predictions.</a:t>
            </a:r>
            <a:endParaRPr lang="en-US" altLang="en-US" sz="2000">
              <a:latin typeface="Times New Roman" panose="02020603050405020304" pitchFamily="18" charset="0"/>
              <a:cs typeface="Times New Roman" panose="02020603050405020304" pitchFamily="18" charset="0"/>
            </a:endParaRPr>
          </a:p>
        </p:txBody>
      </p:sp>
      <p:sp>
        <p:nvSpPr>
          <p:cNvPr id="9" name="Text Box 8"/>
          <p:cNvSpPr txBox="1"/>
          <p:nvPr/>
        </p:nvSpPr>
        <p:spPr>
          <a:xfrm>
            <a:off x="12649200" y="2324100"/>
            <a:ext cx="5107940" cy="4007485"/>
          </a:xfrm>
          <a:prstGeom prst="rect">
            <a:avLst/>
          </a:prstGeom>
          <a:solidFill>
            <a:schemeClr val="bg1">
              <a:lumMod val="95000"/>
            </a:schemeClr>
          </a:solidFill>
        </p:spPr>
        <p:txBody>
          <a:bodyPr wrap="square" rtlCol="0">
            <a:noAutofit/>
          </a:bodyPr>
          <a:p>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We are evaluating a model using Stratified K-Fold Cross-Validation, and inside each fold:</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Split the dataset into training and testing sets</a:t>
            </a:r>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Apply PCA only on training data</a:t>
            </a:r>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Transform the test data using that fitted PCA</a:t>
            </a:r>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Train the model on the transformed training data</a:t>
            </a:r>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Predict on the transformed test data</a:t>
            </a:r>
            <a:endParaRPr lang="en-US" alt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Collect all true/predicted labels for evaluation</a:t>
            </a:r>
            <a:endParaRPr lang="en-US" altLang="en-US" sz="2000">
              <a:latin typeface="Times New Roman" panose="02020603050405020304" pitchFamily="18" charset="0"/>
              <a:cs typeface="Times New Roman" panose="02020603050405020304" pitchFamily="18" charset="0"/>
            </a:endParaRPr>
          </a:p>
        </p:txBody>
      </p:sp>
      <p:sp>
        <p:nvSpPr>
          <p:cNvPr id="10" name="TextBox 2"/>
          <p:cNvSpPr txBox="1"/>
          <p:nvPr/>
        </p:nvSpPr>
        <p:spPr>
          <a:xfrm>
            <a:off x="12649200" y="1562100"/>
            <a:ext cx="4605655" cy="553085"/>
          </a:xfrm>
          <a:prstGeom prst="rect">
            <a:avLst/>
          </a:prstGeom>
          <a:noFill/>
        </p:spPr>
        <p:txBody>
          <a:bodyPr wrap="square" rtlCol="0">
            <a:spAutoFit/>
          </a:bodyPr>
          <a:p>
            <a:r>
              <a:rPr lang="en-US" altLang="en-IN" sz="3000" dirty="0">
                <a:solidFill>
                  <a:schemeClr val="bg1"/>
                </a:solidFill>
                <a:latin typeface="Times New Roman" panose="02020603050405020304" pitchFamily="18" charset="0"/>
                <a:cs typeface="Times New Roman" panose="02020603050405020304" pitchFamily="18" charset="0"/>
              </a:rPr>
              <a:t>Preventing Data Leakage</a:t>
            </a:r>
            <a:endParaRPr lang="en-US" altLang="en-IN" sz="3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50" y="0"/>
            <a:ext cx="1829254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2"/>
          <p:cNvSpPr txBox="1"/>
          <p:nvPr/>
        </p:nvSpPr>
        <p:spPr>
          <a:xfrm>
            <a:off x="5407924" y="3573840"/>
            <a:ext cx="7467600" cy="1569660"/>
          </a:xfrm>
          <a:prstGeom prst="rect">
            <a:avLst/>
          </a:prstGeom>
          <a:noFill/>
        </p:spPr>
        <p:txBody>
          <a:bodyPr wrap="square" rtlCol="0">
            <a:spAutoFit/>
          </a:bodyPr>
          <a:lstStyle/>
          <a:p>
            <a:r>
              <a:rPr lang="en-IN" sz="9600" dirty="0">
                <a:solidFill>
                  <a:schemeClr val="bg1"/>
                </a:solidFill>
                <a:latin typeface="Algerian" panose="04020705040A02060702" pitchFamily="82" charset="0"/>
              </a:rPr>
              <a:t>THANK YOU </a:t>
            </a:r>
            <a:endParaRPr lang="en-IN" sz="9600" dirty="0">
              <a:solidFill>
                <a:schemeClr val="bg1"/>
              </a:solidFill>
              <a:latin typeface="Algerian" panose="04020705040A02060702" pitchFamily="8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5875" y="5741975"/>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1"/>
            <a:stretch>
              <a:fillRect/>
            </a:stretch>
          </a:blipFill>
        </p:spPr>
      </p:sp>
      <p:sp>
        <p:nvSpPr>
          <p:cNvPr id="3" name="Freeform 3"/>
          <p:cNvSpPr/>
          <p:nvPr/>
        </p:nvSpPr>
        <p:spPr>
          <a:xfrm>
            <a:off x="1194816" y="5593080"/>
            <a:ext cx="4905375" cy="2133600"/>
          </a:xfrm>
          <a:custGeom>
            <a:avLst/>
            <a:gdLst/>
            <a:ahLst/>
            <a:cxnLst/>
            <a:rect l="l" t="t" r="r" b="b"/>
            <a:pathLst>
              <a:path w="4905375" h="2133600">
                <a:moveTo>
                  <a:pt x="0" y="0"/>
                </a:moveTo>
                <a:lnTo>
                  <a:pt x="4905375" y="0"/>
                </a:lnTo>
                <a:lnTo>
                  <a:pt x="4905375" y="2133600"/>
                </a:lnTo>
                <a:lnTo>
                  <a:pt x="0" y="2133600"/>
                </a:lnTo>
                <a:lnTo>
                  <a:pt x="0" y="0"/>
                </a:lnTo>
                <a:close/>
              </a:path>
            </a:pathLst>
          </a:custGeom>
          <a:blipFill>
            <a:blip r:embed="rId2"/>
            <a:stretch>
              <a:fillRect/>
            </a:stretch>
          </a:blipFill>
        </p:spPr>
      </p:sp>
      <p:sp>
        <p:nvSpPr>
          <p:cNvPr id="4" name="Freeform 4"/>
          <p:cNvSpPr/>
          <p:nvPr/>
        </p:nvSpPr>
        <p:spPr>
          <a:xfrm>
            <a:off x="926592" y="8488680"/>
            <a:ext cx="1333500" cy="609600"/>
          </a:xfrm>
          <a:custGeom>
            <a:avLst/>
            <a:gdLst/>
            <a:ahLst/>
            <a:cxnLst/>
            <a:rect l="l" t="t" r="r" b="b"/>
            <a:pathLst>
              <a:path w="1333500" h="609600">
                <a:moveTo>
                  <a:pt x="0" y="0"/>
                </a:moveTo>
                <a:lnTo>
                  <a:pt x="1333500" y="0"/>
                </a:lnTo>
                <a:lnTo>
                  <a:pt x="1333500" y="609600"/>
                </a:lnTo>
                <a:lnTo>
                  <a:pt x="0" y="609600"/>
                </a:lnTo>
                <a:lnTo>
                  <a:pt x="0" y="0"/>
                </a:lnTo>
                <a:close/>
              </a:path>
            </a:pathLst>
          </a:custGeom>
          <a:blipFill>
            <a:blip r:embed="rId3"/>
            <a:stretch>
              <a:fillRect/>
            </a:stretch>
          </a:blipFill>
        </p:spPr>
      </p:sp>
      <p:sp>
        <p:nvSpPr>
          <p:cNvPr id="5" name="Freeform 5"/>
          <p:cNvSpPr/>
          <p:nvPr/>
        </p:nvSpPr>
        <p:spPr>
          <a:xfrm>
            <a:off x="15044928" y="8851392"/>
            <a:ext cx="2295525" cy="466725"/>
          </a:xfrm>
          <a:custGeom>
            <a:avLst/>
            <a:gdLst/>
            <a:ahLst/>
            <a:cxnLst/>
            <a:rect l="l" t="t" r="r" b="b"/>
            <a:pathLst>
              <a:path w="2295525" h="466725">
                <a:moveTo>
                  <a:pt x="0" y="0"/>
                </a:moveTo>
                <a:lnTo>
                  <a:pt x="2295525" y="0"/>
                </a:lnTo>
                <a:lnTo>
                  <a:pt x="2295525" y="466725"/>
                </a:lnTo>
                <a:lnTo>
                  <a:pt x="0" y="466725"/>
                </a:lnTo>
                <a:lnTo>
                  <a:pt x="0" y="0"/>
                </a:lnTo>
                <a:close/>
              </a:path>
            </a:pathLst>
          </a:custGeom>
          <a:blipFill>
            <a:blip r:embed="rId4"/>
            <a:stretch>
              <a:fillRect/>
            </a:stretch>
          </a:blipFill>
        </p:spPr>
      </p:sp>
      <p:sp>
        <p:nvSpPr>
          <p:cNvPr id="6" name="Freeform 6"/>
          <p:cNvSpPr/>
          <p:nvPr/>
        </p:nvSpPr>
        <p:spPr>
          <a:xfrm>
            <a:off x="9561709" y="5741975"/>
            <a:ext cx="95250" cy="95250"/>
          </a:xfrm>
          <a:custGeom>
            <a:avLst/>
            <a:gdLst/>
            <a:ahLst/>
            <a:cxnLst/>
            <a:rect l="l" t="t" r="r" b="b"/>
            <a:pathLst>
              <a:path w="95250" h="95250">
                <a:moveTo>
                  <a:pt x="0" y="0"/>
                </a:moveTo>
                <a:lnTo>
                  <a:pt x="95250" y="0"/>
                </a:lnTo>
                <a:lnTo>
                  <a:pt x="95250" y="95250"/>
                </a:lnTo>
                <a:lnTo>
                  <a:pt x="0" y="95250"/>
                </a:lnTo>
                <a:lnTo>
                  <a:pt x="0" y="0"/>
                </a:lnTo>
                <a:close/>
              </a:path>
            </a:pathLst>
          </a:custGeom>
          <a:blipFill>
            <a:blip r:embed="rId1"/>
            <a:stretch>
              <a:fillRect/>
            </a:stretch>
          </a:blipFill>
        </p:spPr>
      </p:sp>
      <p:sp>
        <p:nvSpPr>
          <p:cNvPr id="7" name="Freeform 7"/>
          <p:cNvSpPr/>
          <p:nvPr/>
        </p:nvSpPr>
        <p:spPr>
          <a:xfrm>
            <a:off x="9470136" y="5593080"/>
            <a:ext cx="4905375" cy="2133600"/>
          </a:xfrm>
          <a:custGeom>
            <a:avLst/>
            <a:gdLst/>
            <a:ahLst/>
            <a:cxnLst/>
            <a:rect l="l" t="t" r="r" b="b"/>
            <a:pathLst>
              <a:path w="4905375" h="2133600">
                <a:moveTo>
                  <a:pt x="0" y="0"/>
                </a:moveTo>
                <a:lnTo>
                  <a:pt x="4905375" y="0"/>
                </a:lnTo>
                <a:lnTo>
                  <a:pt x="4905375" y="2133600"/>
                </a:lnTo>
                <a:lnTo>
                  <a:pt x="0" y="2133600"/>
                </a:lnTo>
                <a:lnTo>
                  <a:pt x="0" y="0"/>
                </a:lnTo>
                <a:close/>
              </a:path>
            </a:pathLst>
          </a:custGeom>
          <a:blipFill>
            <a:blip r:embed="rId5"/>
            <a:stretch>
              <a:fillRect/>
            </a:stretch>
          </a:blipFill>
        </p:spPr>
      </p:sp>
      <p:sp>
        <p:nvSpPr>
          <p:cNvPr id="8" name="Freeform 8"/>
          <p:cNvSpPr/>
          <p:nvPr/>
        </p:nvSpPr>
        <p:spPr>
          <a:xfrm>
            <a:off x="0" y="0"/>
            <a:ext cx="18288000" cy="10287000"/>
          </a:xfrm>
          <a:custGeom>
            <a:avLst/>
            <a:gdLst/>
            <a:ahLst/>
            <a:cxnLst/>
            <a:rect l="l" t="t" r="r" b="b"/>
            <a:pathLst>
              <a:path w="18283514" h="10287000">
                <a:moveTo>
                  <a:pt x="0" y="0"/>
                </a:moveTo>
                <a:lnTo>
                  <a:pt x="18283514" y="0"/>
                </a:lnTo>
                <a:lnTo>
                  <a:pt x="18283514" y="10287000"/>
                </a:lnTo>
                <a:lnTo>
                  <a:pt x="0" y="10287000"/>
                </a:lnTo>
                <a:lnTo>
                  <a:pt x="0" y="0"/>
                </a:lnTo>
                <a:close/>
              </a:path>
            </a:pathLst>
          </a:custGeom>
          <a:blipFill>
            <a:blip r:embed="rId6"/>
            <a:stretch>
              <a:fillRect l="-24"/>
            </a:stretch>
          </a:blipFill>
        </p:spPr>
        <p:txBody>
          <a:bodyPr/>
          <a:lstStyle/>
          <a:p>
            <a:endParaRPr lang="en-IN" dirty="0"/>
          </a:p>
        </p:txBody>
      </p:sp>
      <p:graphicFrame>
        <p:nvGraphicFramePr>
          <p:cNvPr id="17" name="Table 16"/>
          <p:cNvGraphicFramePr>
            <a:graphicFrameLocks noGrp="1"/>
          </p:cNvGraphicFramePr>
          <p:nvPr>
            <p:custDataLst>
              <p:tags r:id="rId7"/>
            </p:custDataLst>
          </p:nvPr>
        </p:nvGraphicFramePr>
        <p:xfrm>
          <a:off x="164465" y="995680"/>
          <a:ext cx="3508375" cy="2846705"/>
        </p:xfrm>
        <a:graphic>
          <a:graphicData uri="http://schemas.openxmlformats.org/drawingml/2006/table">
            <a:tbl>
              <a:tblPr firstRow="1" bandRow="1">
                <a:tableStyleId>{5C22544A-7EE6-4342-B048-85BDC9FD1C3A}</a:tableStyleId>
              </a:tblPr>
              <a:tblGrid>
                <a:gridCol w="1759585"/>
                <a:gridCol w="1748790"/>
              </a:tblGrid>
              <a:tr h="413385">
                <a:tc>
                  <a:txBody>
                    <a:bodyPr/>
                    <a:lstStyle/>
                    <a:p>
                      <a:r>
                        <a:rPr lang="en-IN" dirty="0">
                          <a:solidFill>
                            <a:schemeClr val="tx1"/>
                          </a:solidFill>
                          <a:latin typeface="Times New Roman" panose="02020603050405020304" pitchFamily="18" charset="0"/>
                          <a:cs typeface="Times New Roman" panose="02020603050405020304" pitchFamily="18" charset="0"/>
                        </a:rPr>
                        <a:t>Column Name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t>     </a:t>
                      </a:r>
                      <a:r>
                        <a:rPr lang="en-IN" dirty="0">
                          <a:solidFill>
                            <a:schemeClr val="tx1"/>
                          </a:solidFill>
                          <a:latin typeface="Times New Roman" panose="02020603050405020304" pitchFamily="18" charset="0"/>
                          <a:cs typeface="Times New Roman" panose="02020603050405020304" pitchFamily="18" charset="0"/>
                        </a:rPr>
                        <a:t>Datatype</a:t>
                      </a:r>
                      <a:endParaRPr lang="en-IN" dirty="0">
                        <a:solidFill>
                          <a:schemeClr val="tx1"/>
                        </a:solidFill>
                        <a:latin typeface="Times New Roman" panose="02020603050405020304" pitchFamily="18" charset="0"/>
                        <a:cs typeface="Times New Roman" panose="02020603050405020304" pitchFamily="18" charset="0"/>
                      </a:endParaRPr>
                    </a:p>
                  </a:txBody>
                  <a:tcPr/>
                </a:tc>
              </a:tr>
              <a:tr h="378460">
                <a:tc>
                  <a:txBody>
                    <a:bodyPr/>
                    <a:lstStyle/>
                    <a:p>
                      <a:r>
                        <a:rPr lang="en-IN" dirty="0" err="1"/>
                        <a:t>Patient_id</a:t>
                      </a:r>
                      <a:r>
                        <a:rPr lang="en-IN" dirty="0"/>
                        <a:t> </a:t>
                      </a:r>
                      <a:endParaRPr lang="en-IN" dirty="0"/>
                    </a:p>
                  </a:txBody>
                  <a:tcPr/>
                </a:tc>
                <a:tc>
                  <a:txBody>
                    <a:bodyPr/>
                    <a:lstStyle/>
                    <a:p>
                      <a:r>
                        <a:rPr lang="en-IN" dirty="0"/>
                        <a:t>Integer</a:t>
                      </a:r>
                      <a:endParaRPr lang="en-IN" dirty="0"/>
                    </a:p>
                  </a:txBody>
                  <a:tcPr/>
                </a:tc>
              </a:tr>
              <a:tr h="377190">
                <a:tc>
                  <a:txBody>
                    <a:bodyPr/>
                    <a:lstStyle/>
                    <a:p>
                      <a:r>
                        <a:rPr lang="en-IN" dirty="0"/>
                        <a:t>Age</a:t>
                      </a:r>
                      <a:endParaRPr lang="en-IN" dirty="0"/>
                    </a:p>
                  </a:txBody>
                  <a:tcPr/>
                </a:tc>
                <a:tc>
                  <a:txBody>
                    <a:bodyPr/>
                    <a:lstStyle/>
                    <a:p>
                      <a:r>
                        <a:rPr lang="en-IN" dirty="0"/>
                        <a:t>Integer</a:t>
                      </a:r>
                      <a:endParaRPr lang="en-IN" dirty="0"/>
                    </a:p>
                  </a:txBody>
                  <a:tcPr/>
                </a:tc>
              </a:tr>
              <a:tr h="377190">
                <a:tc>
                  <a:txBody>
                    <a:bodyPr/>
                    <a:lstStyle/>
                    <a:p>
                      <a:r>
                        <a:rPr lang="en-IN" dirty="0"/>
                        <a:t>Gender </a:t>
                      </a:r>
                      <a:endParaRPr lang="en-IN" dirty="0"/>
                    </a:p>
                  </a:txBody>
                  <a:tcPr/>
                </a:tc>
                <a:tc>
                  <a:txBody>
                    <a:bodyPr/>
                    <a:lstStyle/>
                    <a:p>
                      <a:r>
                        <a:rPr lang="en-IN" dirty="0"/>
                        <a:t>String </a:t>
                      </a:r>
                      <a:endParaRPr lang="en-IN" dirty="0"/>
                    </a:p>
                  </a:txBody>
                  <a:tcPr/>
                </a:tc>
              </a:tr>
              <a:tr h="661035">
                <a:tc>
                  <a:txBody>
                    <a:bodyPr/>
                    <a:lstStyle/>
                    <a:p>
                      <a:r>
                        <a:rPr lang="en-IN" dirty="0" err="1"/>
                        <a:t>Region_id</a:t>
                      </a:r>
                      <a:endParaRPr lang="en-IN" dirty="0"/>
                    </a:p>
                    <a:p>
                      <a:endParaRPr lang="en-IN" dirty="0"/>
                    </a:p>
                  </a:txBody>
                  <a:tcPr/>
                </a:tc>
                <a:tc>
                  <a:txBody>
                    <a:bodyPr/>
                    <a:lstStyle/>
                    <a:p>
                      <a:r>
                        <a:rPr lang="en-IN" dirty="0"/>
                        <a:t>Integer </a:t>
                      </a:r>
                      <a:endParaRPr lang="en-IN" dirty="0"/>
                    </a:p>
                  </a:txBody>
                  <a:tcPr/>
                </a:tc>
              </a:tr>
              <a:tr h="639445">
                <a:tc>
                  <a:txBody>
                    <a:bodyPr/>
                    <a:lstStyle/>
                    <a:p>
                      <a:r>
                        <a:rPr lang="en-IN" dirty="0" err="1"/>
                        <a:t>Enrollment_</a:t>
                      </a:r>
                      <a:r>
                        <a:rPr lang="en-US" altLang="en-IN" dirty="0" err="1"/>
                        <a:t>date</a:t>
                      </a:r>
                      <a:endParaRPr lang="en-US" altLang="en-IN" dirty="0" err="1"/>
                    </a:p>
                  </a:txBody>
                  <a:tcPr/>
                </a:tc>
                <a:tc>
                  <a:txBody>
                    <a:bodyPr/>
                    <a:lstStyle/>
                    <a:p>
                      <a:r>
                        <a:rPr lang="en-IN" dirty="0"/>
                        <a:t>Date </a:t>
                      </a:r>
                      <a:endParaRPr lang="en-IN" dirty="0"/>
                    </a:p>
                  </a:txBody>
                  <a:tcPr/>
                </a:tc>
              </a:tr>
            </a:tbl>
          </a:graphicData>
        </a:graphic>
      </p:graphicFrame>
      <p:graphicFrame>
        <p:nvGraphicFramePr>
          <p:cNvPr id="9" name="Table 8"/>
          <p:cNvGraphicFramePr>
            <a:graphicFrameLocks noGrp="1"/>
          </p:cNvGraphicFramePr>
          <p:nvPr/>
        </p:nvGraphicFramePr>
        <p:xfrm>
          <a:off x="6131999" y="953422"/>
          <a:ext cx="3694946" cy="2212760"/>
        </p:xfrm>
        <a:graphic>
          <a:graphicData uri="http://schemas.openxmlformats.org/drawingml/2006/table">
            <a:tbl>
              <a:tblPr firstRow="1" bandRow="1">
                <a:tableStyleId>{5C22544A-7EE6-4342-B048-85BDC9FD1C3A}</a:tableStyleId>
              </a:tblPr>
              <a:tblGrid>
                <a:gridCol w="1847473"/>
                <a:gridCol w="1847473"/>
              </a:tblGrid>
              <a:tr h="286601">
                <a:tc>
                  <a:txBody>
                    <a:bodyPr/>
                    <a:lstStyle/>
                    <a:p>
                      <a:r>
                        <a:rPr lang="en-IN" dirty="0"/>
                        <a:t>    </a:t>
                      </a:r>
                      <a:r>
                        <a:rPr lang="en-IN" dirty="0">
                          <a:solidFill>
                            <a:schemeClr val="tx1"/>
                          </a:solidFill>
                          <a:latin typeface="Times New Roman" panose="02020603050405020304" pitchFamily="18" charset="0"/>
                          <a:cs typeface="Times New Roman" panose="02020603050405020304" pitchFamily="18" charset="0"/>
                        </a:rPr>
                        <a:t>Column Name </a:t>
                      </a:r>
                      <a:endParaRPr lang="en-IN" dirty="0"/>
                    </a:p>
                  </a:txBody>
                  <a:tcPr/>
                </a:tc>
                <a:tc>
                  <a:txBody>
                    <a:bodyPr/>
                    <a:lstStyle/>
                    <a:p>
                      <a:r>
                        <a:rPr lang="en-IN" dirty="0"/>
                        <a:t>         </a:t>
                      </a:r>
                      <a:r>
                        <a:rPr lang="en-IN" dirty="0">
                          <a:solidFill>
                            <a:schemeClr val="tx1"/>
                          </a:solidFill>
                          <a:latin typeface="Times New Roman" panose="02020603050405020304" pitchFamily="18" charset="0"/>
                          <a:cs typeface="Times New Roman" panose="02020603050405020304" pitchFamily="18" charset="0"/>
                        </a:rPr>
                        <a:t>Datatype</a:t>
                      </a:r>
                      <a:endParaRPr lang="en-IN" dirty="0"/>
                    </a:p>
                  </a:txBody>
                  <a:tcPr/>
                </a:tc>
              </a:tr>
              <a:tr h="369400">
                <a:tc>
                  <a:txBody>
                    <a:bodyPr/>
                    <a:lstStyle/>
                    <a:p>
                      <a:r>
                        <a:rPr lang="en-IN" dirty="0" err="1"/>
                        <a:t>Patient_id</a:t>
                      </a:r>
                      <a:r>
                        <a:rPr lang="en-IN" dirty="0"/>
                        <a:t> </a:t>
                      </a:r>
                      <a:endParaRPr lang="en-IN" dirty="0"/>
                    </a:p>
                  </a:txBody>
                  <a:tcPr/>
                </a:tc>
                <a:tc>
                  <a:txBody>
                    <a:bodyPr/>
                    <a:lstStyle/>
                    <a:p>
                      <a:r>
                        <a:rPr lang="en-IN" dirty="0"/>
                        <a:t>Integer </a:t>
                      </a:r>
                      <a:endParaRPr lang="en-IN" dirty="0"/>
                    </a:p>
                  </a:txBody>
                  <a:tcPr/>
                </a:tc>
              </a:tr>
              <a:tr h="369400">
                <a:tc>
                  <a:txBody>
                    <a:bodyPr/>
                    <a:lstStyle/>
                    <a:p>
                      <a:r>
                        <a:rPr lang="en-IN" dirty="0" err="1"/>
                        <a:t>Visit_date</a:t>
                      </a:r>
                      <a:r>
                        <a:rPr lang="en-IN" dirty="0"/>
                        <a:t> </a:t>
                      </a:r>
                      <a:endParaRPr lang="en-IN" dirty="0"/>
                    </a:p>
                  </a:txBody>
                  <a:tcPr/>
                </a:tc>
                <a:tc>
                  <a:txBody>
                    <a:bodyPr/>
                    <a:lstStyle/>
                    <a:p>
                      <a:r>
                        <a:rPr lang="en-IN" dirty="0"/>
                        <a:t>Date </a:t>
                      </a:r>
                      <a:endParaRPr lang="en-IN" dirty="0"/>
                    </a:p>
                  </a:txBody>
                  <a:tcPr/>
                </a:tc>
              </a:tr>
              <a:tr h="369400">
                <a:tc>
                  <a:txBody>
                    <a:bodyPr/>
                    <a:lstStyle/>
                    <a:p>
                      <a:r>
                        <a:rPr lang="en-IN" dirty="0" err="1"/>
                        <a:t>Health_metric</a:t>
                      </a:r>
                      <a:r>
                        <a:rPr lang="en-IN" dirty="0"/>
                        <a:t> </a:t>
                      </a:r>
                      <a:endParaRPr lang="en-IN" dirty="0"/>
                    </a:p>
                  </a:txBody>
                  <a:tcPr/>
                </a:tc>
                <a:tc>
                  <a:txBody>
                    <a:bodyPr/>
                    <a:lstStyle/>
                    <a:p>
                      <a:r>
                        <a:rPr lang="en-IN" dirty="0"/>
                        <a:t>Float </a:t>
                      </a:r>
                      <a:endParaRPr lang="en-IN" dirty="0"/>
                    </a:p>
                  </a:txBody>
                  <a:tcPr/>
                </a:tc>
              </a:tr>
              <a:tr h="369400">
                <a:tc>
                  <a:txBody>
                    <a:bodyPr/>
                    <a:lstStyle/>
                    <a:p>
                      <a:r>
                        <a:rPr lang="en-IN" dirty="0" err="1"/>
                        <a:t>Adverse_Event</a:t>
                      </a:r>
                      <a:r>
                        <a:rPr lang="en-IN" dirty="0"/>
                        <a:t> </a:t>
                      </a:r>
                      <a:endParaRPr lang="en-IN" dirty="0"/>
                    </a:p>
                  </a:txBody>
                  <a:tcPr/>
                </a:tc>
                <a:tc>
                  <a:txBody>
                    <a:bodyPr/>
                    <a:lstStyle/>
                    <a:p>
                      <a:r>
                        <a:rPr lang="en-IN" dirty="0"/>
                        <a:t>Boolean </a:t>
                      </a:r>
                      <a:endParaRPr lang="en-IN" dirty="0"/>
                    </a:p>
                  </a:txBody>
                  <a:tcPr/>
                </a:tc>
              </a:tr>
              <a:tr h="369400">
                <a:tc>
                  <a:txBody>
                    <a:bodyPr/>
                    <a:lstStyle/>
                    <a:p>
                      <a:r>
                        <a:rPr lang="en-IN" dirty="0" err="1"/>
                        <a:t>Trial_outcome</a:t>
                      </a:r>
                      <a:r>
                        <a:rPr lang="en-IN" dirty="0"/>
                        <a:t> </a:t>
                      </a:r>
                      <a:endParaRPr lang="en-IN" dirty="0"/>
                    </a:p>
                  </a:txBody>
                  <a:tcPr/>
                </a:tc>
                <a:tc>
                  <a:txBody>
                    <a:bodyPr/>
                    <a:lstStyle/>
                    <a:p>
                      <a:r>
                        <a:rPr lang="en-IN" dirty="0"/>
                        <a:t>String </a:t>
                      </a:r>
                      <a:endParaRPr lang="en-IN" dirty="0"/>
                    </a:p>
                  </a:txBody>
                  <a:tcPr/>
                </a:tc>
              </a:tr>
            </a:tbl>
          </a:graphicData>
        </a:graphic>
      </p:graphicFrame>
      <p:graphicFrame>
        <p:nvGraphicFramePr>
          <p:cNvPr id="13" name="Table 12"/>
          <p:cNvGraphicFramePr>
            <a:graphicFrameLocks noGrp="1"/>
          </p:cNvGraphicFramePr>
          <p:nvPr/>
        </p:nvGraphicFramePr>
        <p:xfrm>
          <a:off x="461833" y="5220637"/>
          <a:ext cx="3596517" cy="2133599"/>
        </p:xfrm>
        <a:graphic>
          <a:graphicData uri="http://schemas.openxmlformats.org/drawingml/2006/table">
            <a:tbl>
              <a:tblPr firstRow="1" bandRow="1">
                <a:tableStyleId>{5C22544A-7EE6-4342-B048-85BDC9FD1C3A}</a:tableStyleId>
              </a:tblPr>
              <a:tblGrid>
                <a:gridCol w="1731865"/>
                <a:gridCol w="1864652"/>
              </a:tblGrid>
              <a:tr h="397826">
                <a:tc>
                  <a:txBody>
                    <a:bodyPr/>
                    <a:lstStyle/>
                    <a:p>
                      <a:r>
                        <a:rPr lang="en-IN" dirty="0">
                          <a:solidFill>
                            <a:schemeClr val="tx1"/>
                          </a:solidFill>
                          <a:latin typeface="Times New Roman" panose="02020603050405020304" pitchFamily="18" charset="0"/>
                          <a:cs typeface="Times New Roman" panose="02020603050405020304" pitchFamily="18" charset="0"/>
                        </a:rPr>
                        <a:t>Column Name </a:t>
                      </a:r>
                      <a:endParaRPr lang="en-IN" dirty="0"/>
                    </a:p>
                  </a:txBody>
                  <a:tcPr/>
                </a:tc>
                <a:tc>
                  <a:txBody>
                    <a:bodyPr/>
                    <a:lstStyle/>
                    <a:p>
                      <a:r>
                        <a:rPr lang="en-IN" dirty="0"/>
                        <a:t>        </a:t>
                      </a:r>
                      <a:r>
                        <a:rPr lang="en-IN" dirty="0">
                          <a:solidFill>
                            <a:schemeClr val="tx1"/>
                          </a:solidFill>
                          <a:latin typeface="Times New Roman" panose="02020603050405020304" pitchFamily="18" charset="0"/>
                          <a:cs typeface="Times New Roman" panose="02020603050405020304" pitchFamily="18" charset="0"/>
                        </a:rPr>
                        <a:t>Datatype</a:t>
                      </a:r>
                      <a:endParaRPr lang="en-IN" dirty="0"/>
                    </a:p>
                  </a:txBody>
                  <a:tcPr/>
                </a:tc>
              </a:tr>
              <a:tr h="578591">
                <a:tc>
                  <a:txBody>
                    <a:bodyPr/>
                    <a:lstStyle/>
                    <a:p>
                      <a:r>
                        <a:rPr lang="en-IN" dirty="0" err="1"/>
                        <a:t>Region_id</a:t>
                      </a:r>
                      <a:r>
                        <a:rPr lang="en-IN" dirty="0"/>
                        <a:t> </a:t>
                      </a:r>
                      <a:endParaRPr lang="en-IN" dirty="0"/>
                    </a:p>
                  </a:txBody>
                  <a:tcPr/>
                </a:tc>
                <a:tc>
                  <a:txBody>
                    <a:bodyPr/>
                    <a:lstStyle/>
                    <a:p>
                      <a:r>
                        <a:rPr lang="en-IN" dirty="0"/>
                        <a:t>Integer</a:t>
                      </a:r>
                      <a:endParaRPr lang="en-IN" dirty="0"/>
                    </a:p>
                  </a:txBody>
                  <a:tcPr/>
                </a:tc>
              </a:tr>
              <a:tr h="578591">
                <a:tc>
                  <a:txBody>
                    <a:bodyPr/>
                    <a:lstStyle/>
                    <a:p>
                      <a:r>
                        <a:rPr lang="en-IN" dirty="0" err="1"/>
                        <a:t>Region_name</a:t>
                      </a:r>
                      <a:r>
                        <a:rPr lang="en-IN" dirty="0"/>
                        <a:t> </a:t>
                      </a:r>
                      <a:endParaRPr lang="en-IN" dirty="0"/>
                    </a:p>
                  </a:txBody>
                  <a:tcPr/>
                </a:tc>
                <a:tc>
                  <a:txBody>
                    <a:bodyPr/>
                    <a:lstStyle/>
                    <a:p>
                      <a:r>
                        <a:rPr lang="en-IN" dirty="0"/>
                        <a:t>String </a:t>
                      </a:r>
                      <a:endParaRPr lang="en-IN" dirty="0"/>
                    </a:p>
                  </a:txBody>
                  <a:tcPr/>
                </a:tc>
              </a:tr>
              <a:tr h="578591">
                <a:tc>
                  <a:txBody>
                    <a:bodyPr/>
                    <a:lstStyle/>
                    <a:p>
                      <a:r>
                        <a:rPr lang="en-IN" dirty="0" err="1"/>
                        <a:t>Total_patient</a:t>
                      </a:r>
                      <a:r>
                        <a:rPr lang="en-US" altLang="en-IN" dirty="0" err="1"/>
                        <a:t>s</a:t>
                      </a:r>
                      <a:endParaRPr lang="en-US" altLang="en-IN" dirty="0" err="1"/>
                    </a:p>
                  </a:txBody>
                  <a:tcPr/>
                </a:tc>
                <a:tc>
                  <a:txBody>
                    <a:bodyPr/>
                    <a:lstStyle/>
                    <a:p>
                      <a:r>
                        <a:rPr lang="en-IN" dirty="0"/>
                        <a:t>Integer </a:t>
                      </a:r>
                      <a:endParaRPr lang="en-IN" dirty="0"/>
                    </a:p>
                  </a:txBody>
                  <a:tcPr/>
                </a:tc>
              </a:tr>
            </a:tbl>
          </a:graphicData>
        </a:graphic>
      </p:graphicFrame>
      <p:graphicFrame>
        <p:nvGraphicFramePr>
          <p:cNvPr id="25" name="Table 24"/>
          <p:cNvGraphicFramePr>
            <a:graphicFrameLocks noGrp="1"/>
          </p:cNvGraphicFramePr>
          <p:nvPr/>
        </p:nvGraphicFramePr>
        <p:xfrm>
          <a:off x="6175251" y="4244973"/>
          <a:ext cx="3677884" cy="2194560"/>
        </p:xfrm>
        <a:graphic>
          <a:graphicData uri="http://schemas.openxmlformats.org/drawingml/2006/table">
            <a:tbl>
              <a:tblPr firstRow="1" bandRow="1">
                <a:tableStyleId>{5C22544A-7EE6-4342-B048-85BDC9FD1C3A}</a:tableStyleId>
              </a:tblPr>
              <a:tblGrid>
                <a:gridCol w="1838942"/>
                <a:gridCol w="1838942"/>
              </a:tblGrid>
              <a:tr h="304939">
                <a:tc>
                  <a:txBody>
                    <a:bodyPr/>
                    <a:lstStyle/>
                    <a:p>
                      <a:r>
                        <a:rPr lang="en-IN" dirty="0">
                          <a:solidFill>
                            <a:schemeClr val="tx1"/>
                          </a:solidFill>
                          <a:latin typeface="Times New Roman" panose="02020603050405020304" pitchFamily="18" charset="0"/>
                          <a:cs typeface="Times New Roman" panose="02020603050405020304" pitchFamily="18" charset="0"/>
                        </a:rPr>
                        <a:t>Column Name </a:t>
                      </a:r>
                      <a:endParaRPr lang="en-IN" dirty="0"/>
                    </a:p>
                  </a:txBody>
                  <a:tcPr/>
                </a:tc>
                <a:tc>
                  <a:txBody>
                    <a:bodyPr/>
                    <a:lstStyle/>
                    <a:p>
                      <a:r>
                        <a:rPr lang="en-IN" dirty="0"/>
                        <a:t>       </a:t>
                      </a:r>
                      <a:r>
                        <a:rPr lang="en-IN" dirty="0">
                          <a:solidFill>
                            <a:schemeClr val="tx1"/>
                          </a:solidFill>
                          <a:latin typeface="Times New Roman" panose="02020603050405020304" pitchFamily="18" charset="0"/>
                          <a:cs typeface="Times New Roman" panose="02020603050405020304" pitchFamily="18" charset="0"/>
                        </a:rPr>
                        <a:t>Datatype</a:t>
                      </a:r>
                      <a:endParaRPr lang="en-IN" dirty="0"/>
                    </a:p>
                  </a:txBody>
                  <a:tcPr/>
                </a:tc>
              </a:tr>
              <a:tr h="365732">
                <a:tc>
                  <a:txBody>
                    <a:bodyPr/>
                    <a:lstStyle/>
                    <a:p>
                      <a:r>
                        <a:rPr lang="en-IN" dirty="0" err="1"/>
                        <a:t>Note_id</a:t>
                      </a:r>
                      <a:r>
                        <a:rPr lang="en-IN" dirty="0"/>
                        <a:t> </a:t>
                      </a:r>
                      <a:endParaRPr lang="en-IN" dirty="0"/>
                    </a:p>
                  </a:txBody>
                  <a:tcPr/>
                </a:tc>
                <a:tc>
                  <a:txBody>
                    <a:bodyPr/>
                    <a:lstStyle/>
                    <a:p>
                      <a:r>
                        <a:rPr lang="en-IN" dirty="0"/>
                        <a:t>Integer </a:t>
                      </a:r>
                      <a:endParaRPr lang="en-IN" dirty="0"/>
                    </a:p>
                  </a:txBody>
                  <a:tcPr/>
                </a:tc>
              </a:tr>
              <a:tr h="365732">
                <a:tc>
                  <a:txBody>
                    <a:bodyPr/>
                    <a:lstStyle/>
                    <a:p>
                      <a:r>
                        <a:rPr lang="en-IN" dirty="0" err="1"/>
                        <a:t>Patient_id</a:t>
                      </a:r>
                      <a:r>
                        <a:rPr lang="en-IN" dirty="0"/>
                        <a:t> </a:t>
                      </a:r>
                      <a:endParaRPr lang="en-IN" dirty="0"/>
                    </a:p>
                  </a:txBody>
                  <a:tcPr/>
                </a:tc>
                <a:tc>
                  <a:txBody>
                    <a:bodyPr/>
                    <a:lstStyle/>
                    <a:p>
                      <a:r>
                        <a:rPr lang="en-IN" dirty="0"/>
                        <a:t>Integer </a:t>
                      </a:r>
                      <a:endParaRPr lang="en-IN" dirty="0"/>
                    </a:p>
                  </a:txBody>
                  <a:tcPr/>
                </a:tc>
              </a:tr>
              <a:tr h="365732">
                <a:tc>
                  <a:txBody>
                    <a:bodyPr/>
                    <a:lstStyle/>
                    <a:p>
                      <a:r>
                        <a:rPr lang="en-IN" dirty="0" err="1"/>
                        <a:t>Region_id</a:t>
                      </a:r>
                      <a:r>
                        <a:rPr lang="en-IN" dirty="0"/>
                        <a:t> </a:t>
                      </a:r>
                      <a:endParaRPr lang="en-IN" dirty="0"/>
                    </a:p>
                  </a:txBody>
                  <a:tcPr/>
                </a:tc>
                <a:tc>
                  <a:txBody>
                    <a:bodyPr/>
                    <a:lstStyle/>
                    <a:p>
                      <a:r>
                        <a:rPr lang="en-IN" dirty="0"/>
                        <a:t>Integer </a:t>
                      </a:r>
                      <a:endParaRPr lang="en-IN" dirty="0"/>
                    </a:p>
                  </a:txBody>
                  <a:tcPr/>
                </a:tc>
              </a:tr>
              <a:tr h="365732">
                <a:tc>
                  <a:txBody>
                    <a:bodyPr/>
                    <a:lstStyle/>
                    <a:p>
                      <a:r>
                        <a:rPr lang="en-IN" dirty="0" err="1"/>
                        <a:t>Note_date</a:t>
                      </a:r>
                      <a:r>
                        <a:rPr lang="en-IN" dirty="0"/>
                        <a:t> </a:t>
                      </a:r>
                      <a:endParaRPr lang="en-IN" dirty="0"/>
                    </a:p>
                  </a:txBody>
                  <a:tcPr/>
                </a:tc>
                <a:tc>
                  <a:txBody>
                    <a:bodyPr/>
                    <a:lstStyle/>
                    <a:p>
                      <a:r>
                        <a:rPr lang="en-IN" dirty="0"/>
                        <a:t>Date </a:t>
                      </a:r>
                      <a:endParaRPr lang="en-IN" dirty="0"/>
                    </a:p>
                  </a:txBody>
                  <a:tcPr/>
                </a:tc>
              </a:tr>
              <a:tr h="365732">
                <a:tc>
                  <a:txBody>
                    <a:bodyPr/>
                    <a:lstStyle/>
                    <a:p>
                      <a:r>
                        <a:rPr lang="en-IN" dirty="0"/>
                        <a:t>Note_text </a:t>
                      </a:r>
                      <a:endParaRPr lang="en-IN" dirty="0"/>
                    </a:p>
                  </a:txBody>
                  <a:tcPr/>
                </a:tc>
                <a:tc>
                  <a:txBody>
                    <a:bodyPr/>
                    <a:lstStyle/>
                    <a:p>
                      <a:r>
                        <a:rPr lang="en-US" altLang="en-IN" dirty="0"/>
                        <a:t>Text</a:t>
                      </a:r>
                      <a:endParaRPr lang="en-US" altLang="en-IN" dirty="0"/>
                    </a:p>
                  </a:txBody>
                  <a:tcPr/>
                </a:tc>
              </a:tr>
            </a:tbl>
          </a:graphicData>
        </a:graphic>
      </p:graphicFrame>
      <p:sp>
        <p:nvSpPr>
          <p:cNvPr id="50" name="Rectangle: Rounded Corners 49"/>
          <p:cNvSpPr/>
          <p:nvPr/>
        </p:nvSpPr>
        <p:spPr>
          <a:xfrm>
            <a:off x="2554696" y="4522245"/>
            <a:ext cx="1663522" cy="3257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One – to - One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3" name="Rectangle: Rounded Corners 52"/>
          <p:cNvSpPr/>
          <p:nvPr/>
        </p:nvSpPr>
        <p:spPr>
          <a:xfrm rot="3557386">
            <a:off x="4205861" y="4176142"/>
            <a:ext cx="1828154" cy="4442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One – to – Many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p:cNvSpPr/>
          <p:nvPr/>
        </p:nvSpPr>
        <p:spPr>
          <a:xfrm>
            <a:off x="3861695" y="1057682"/>
            <a:ext cx="1832443" cy="3943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One – to – Many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p:cNvSpPr/>
          <p:nvPr/>
        </p:nvSpPr>
        <p:spPr>
          <a:xfrm rot="4005072">
            <a:off x="4607388" y="2853386"/>
            <a:ext cx="1907642" cy="4137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One – to – Many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p:cNvSpPr/>
          <p:nvPr/>
        </p:nvSpPr>
        <p:spPr>
          <a:xfrm>
            <a:off x="926774" y="3772146"/>
            <a:ext cx="1676400" cy="5257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latin typeface="Times New Roman" panose="02020603050405020304" pitchFamily="18" charset="0"/>
                <a:cs typeface="Times New Roman" panose="02020603050405020304" pitchFamily="18" charset="0"/>
              </a:rPr>
              <a:t>Patients_data</a:t>
            </a:r>
            <a:r>
              <a:rPr lang="en-IN" dirty="0">
                <a:solidFill>
                  <a:schemeClr val="tx1"/>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p:cNvSpPr/>
          <p:nvPr/>
        </p:nvSpPr>
        <p:spPr>
          <a:xfrm>
            <a:off x="1218883" y="7411833"/>
            <a:ext cx="1608657" cy="5239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latin typeface="Times New Roman" panose="02020603050405020304" pitchFamily="18" charset="0"/>
                <a:cs typeface="Times New Roman" panose="02020603050405020304" pitchFamily="18" charset="0"/>
              </a:rPr>
              <a:t>Regions_data</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p:cNvSpPr/>
          <p:nvPr/>
        </p:nvSpPr>
        <p:spPr>
          <a:xfrm>
            <a:off x="7141630" y="3273386"/>
            <a:ext cx="1812788" cy="551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latin typeface="Times New Roman" panose="02020603050405020304" pitchFamily="18" charset="0"/>
                <a:cs typeface="Times New Roman" panose="02020603050405020304" pitchFamily="18" charset="0"/>
              </a:rPr>
              <a:t>Trial_results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p:cNvSpPr/>
          <p:nvPr/>
        </p:nvSpPr>
        <p:spPr>
          <a:xfrm>
            <a:off x="6139707" y="6582907"/>
            <a:ext cx="1817390" cy="492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latin typeface="Times New Roman" panose="02020603050405020304" pitchFamily="18" charset="0"/>
                <a:cs typeface="Times New Roman" panose="02020603050405020304" pitchFamily="18" charset="0"/>
              </a:rPr>
              <a:t>Clinician_notes</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flipV="1">
            <a:off x="3657428" y="2841090"/>
            <a:ext cx="609600" cy="16510"/>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a:off x="4267200" y="2814704"/>
            <a:ext cx="0" cy="3022521"/>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4058350" y="5837225"/>
            <a:ext cx="20885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a:off x="3657515" y="2629069"/>
            <a:ext cx="838200" cy="17780"/>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a:off x="4476050" y="2634603"/>
            <a:ext cx="1699201" cy="2958477"/>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V="1">
            <a:off x="3657619" y="1532008"/>
            <a:ext cx="2474595" cy="29845"/>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a:off x="4545611" y="1549172"/>
            <a:ext cx="1600305" cy="359432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10473055" y="197485"/>
            <a:ext cx="7587615" cy="460375"/>
          </a:xfrm>
          <a:prstGeom prst="rect">
            <a:avLst/>
          </a:prstGeom>
          <a:noFill/>
        </p:spPr>
        <p:txBody>
          <a:bodyPr wrap="square">
            <a:spAutoFit/>
          </a:bodyPr>
          <a:lstStyle/>
          <a:p>
            <a:r>
              <a:rPr lang="en-IN" sz="2400" dirty="0">
                <a:solidFill>
                  <a:schemeClr val="bg1"/>
                </a:solidFill>
              </a:rPr>
              <a:t>CLINICAL NOTE</a:t>
            </a:r>
            <a:r>
              <a:rPr lang="en-US" altLang="en-IN" sz="2400" dirty="0">
                <a:solidFill>
                  <a:schemeClr val="bg1"/>
                </a:solidFill>
              </a:rPr>
              <a:t>S</a:t>
            </a:r>
            <a:r>
              <a:rPr lang="en-IN" sz="2400" dirty="0">
                <a:solidFill>
                  <a:schemeClr val="bg1"/>
                </a:solidFill>
              </a:rPr>
              <a:t> DATASET GENERATION – METHODOLOGY</a:t>
            </a:r>
            <a:endParaRPr lang="en-IN" sz="2400" dirty="0">
              <a:solidFill>
                <a:schemeClr val="bg1"/>
              </a:solidFill>
            </a:endParaRPr>
          </a:p>
        </p:txBody>
      </p:sp>
      <p:sp>
        <p:nvSpPr>
          <p:cNvPr id="70" name="Rectangle: Rounded Corners 69"/>
          <p:cNvSpPr/>
          <p:nvPr/>
        </p:nvSpPr>
        <p:spPr>
          <a:xfrm>
            <a:off x="11353800" y="633095"/>
            <a:ext cx="5955030" cy="18605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dirty="0">
              <a:solidFill>
                <a:schemeClr val="tx1"/>
              </a:solidFill>
              <a:latin typeface="Times New Roman" panose="02020603050405020304" pitchFamily="18" charset="0"/>
              <a:cs typeface="Times New Roman" panose="02020603050405020304" pitchFamily="18" charset="0"/>
            </a:endParaRPr>
          </a:p>
          <a:p>
            <a:pPr algn="ctr"/>
            <a:r>
              <a:rPr lang="en-US" b="1" dirty="0">
                <a:solidFill>
                  <a:schemeClr val="tx1"/>
                </a:solidFill>
                <a:latin typeface="Times New Roman" panose="02020603050405020304" pitchFamily="18" charset="0"/>
                <a:cs typeface="Times New Roman" panose="02020603050405020304" pitchFamily="18" charset="0"/>
              </a:rPr>
              <a:t>The Problem:</a:t>
            </a:r>
            <a:endParaRPr lang="en-US" b="1" dirty="0">
              <a:solidFill>
                <a:schemeClr val="tx1"/>
              </a:solidFill>
              <a:latin typeface="Times New Roman" panose="02020603050405020304" pitchFamily="18" charset="0"/>
              <a:cs typeface="Times New Roman" panose="02020603050405020304" pitchFamily="18" charset="0"/>
            </a:endParaRPr>
          </a:p>
          <a:p>
            <a:pPr algn="l"/>
            <a:r>
              <a:rPr lang="en-US" altLang="en-IN" sz="2000" dirty="0">
                <a:solidFill>
                  <a:schemeClr val="tx1"/>
                </a:solidFill>
                <a:latin typeface="Times New Roman" panose="02020603050405020304" pitchFamily="18" charset="0"/>
                <a:cs typeface="Times New Roman" panose="02020603050405020304" pitchFamily="18" charset="0"/>
              </a:rPr>
              <a:t>It has a text field called note_text which is a doctor’s note on a patient. The note needs to be realistic with medical terms. Overall sentiment of the note needs to match trial_outcome from trial_results table.</a:t>
            </a:r>
            <a:endParaRPr lang="en-US" altLang="en-IN" sz="2000" dirty="0">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p:cNvSpPr/>
          <p:nvPr/>
        </p:nvSpPr>
        <p:spPr>
          <a:xfrm>
            <a:off x="11393170" y="2890520"/>
            <a:ext cx="5915025" cy="17735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dirty="0">
              <a:solidFill>
                <a:schemeClr val="tx1"/>
              </a:solidFill>
              <a:latin typeface="Times New Roman" panose="02020603050405020304" pitchFamily="18" charset="0"/>
              <a:cs typeface="Times New Roman" panose="02020603050405020304" pitchFamily="18" charset="0"/>
            </a:endParaRPr>
          </a:p>
          <a:p>
            <a:pPr algn="ctr"/>
            <a:r>
              <a:rPr lang="en-US" altLang="en-IN" b="1" dirty="0">
                <a:solidFill>
                  <a:schemeClr val="tx1"/>
                </a:solidFill>
                <a:latin typeface="Times New Roman" panose="02020603050405020304" pitchFamily="18" charset="0"/>
                <a:cs typeface="Times New Roman" panose="02020603050405020304" pitchFamily="18" charset="0"/>
              </a:rPr>
              <a:t>Current Solutin:</a:t>
            </a:r>
            <a:endParaRPr lang="en-US" altLang="en-IN" b="1" dirty="0">
              <a:solidFill>
                <a:schemeClr val="tx1"/>
              </a:solidFill>
              <a:latin typeface="Times New Roman" panose="02020603050405020304" pitchFamily="18" charset="0"/>
              <a:cs typeface="Times New Roman" panose="02020603050405020304" pitchFamily="18" charset="0"/>
            </a:endParaRPr>
          </a:p>
          <a:p>
            <a:pPr algn="l"/>
            <a:r>
              <a:rPr lang="en-US" altLang="en-IN" sz="2000" dirty="0">
                <a:solidFill>
                  <a:schemeClr val="tx1"/>
                </a:solidFill>
                <a:latin typeface="Times New Roman" panose="02020603050405020304" pitchFamily="18" charset="0"/>
                <a:cs typeface="Times New Roman" panose="02020603050405020304" pitchFamily="18" charset="0"/>
              </a:rPr>
              <a:t>We have taken help of mulltimple LLMs to generate realistic note_text for each trial_outcome category while making sure the notes are not repeating.</a:t>
            </a:r>
            <a:endParaRPr lang="en-US" altLang="en-IN" sz="2000" dirty="0">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p:cNvSpPr/>
          <p:nvPr/>
        </p:nvSpPr>
        <p:spPr>
          <a:xfrm>
            <a:off x="11430000" y="4916170"/>
            <a:ext cx="5878195" cy="168148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sz="2000" dirty="0">
              <a:solidFill>
                <a:schemeClr val="tx1"/>
              </a:solidFill>
              <a:latin typeface="Times New Roman" panose="02020603050405020304" pitchFamily="18" charset="0"/>
              <a:cs typeface="Times New Roman" panose="02020603050405020304" pitchFamily="18" charset="0"/>
            </a:endParaRPr>
          </a:p>
          <a:p>
            <a:pPr algn="l"/>
            <a:r>
              <a:rPr lang="en-US" altLang="en-IN" sz="2000" dirty="0">
                <a:solidFill>
                  <a:schemeClr val="tx1"/>
                </a:solidFill>
                <a:latin typeface="Times New Roman" panose="02020603050405020304" pitchFamily="18" charset="0"/>
                <a:cs typeface="Times New Roman" panose="02020603050405020304" pitchFamily="18" charset="0"/>
              </a:rPr>
              <a:t>We have a large list of note_text for each trial_outcome, using a python script we have generated our clinician_notes file. The data distribution will be shown later.</a:t>
            </a:r>
            <a:endParaRPr lang="en-US" altLang="en-IN" sz="2000" dirty="0">
              <a:solidFill>
                <a:schemeClr val="tx1"/>
              </a:solidFill>
              <a:latin typeface="Times New Roman" panose="02020603050405020304" pitchFamily="18" charset="0"/>
              <a:cs typeface="Times New Roman" panose="02020603050405020304" pitchFamily="18" charset="0"/>
            </a:endParaRPr>
          </a:p>
        </p:txBody>
      </p:sp>
      <p:cxnSp>
        <p:nvCxnSpPr>
          <p:cNvPr id="73" name="Straight Arrow Connector 72"/>
          <p:cNvCxnSpPr/>
          <p:nvPr/>
        </p:nvCxnSpPr>
        <p:spPr>
          <a:xfrm>
            <a:off x="14249434" y="2576818"/>
            <a:ext cx="0" cy="304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14249434" y="4611643"/>
            <a:ext cx="0" cy="30480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655445" y="197485"/>
            <a:ext cx="6301740" cy="460375"/>
          </a:xfrm>
          <a:prstGeom prst="rect">
            <a:avLst/>
          </a:prstGeom>
          <a:noFill/>
        </p:spPr>
        <p:txBody>
          <a:bodyPr wrap="square">
            <a:spAutoFit/>
          </a:bodyPr>
          <a:lstStyle/>
          <a:p>
            <a:r>
              <a:rPr lang="en-IN" sz="2400" dirty="0">
                <a:solidFill>
                  <a:schemeClr val="bg1"/>
                </a:solidFill>
              </a:rPr>
              <a:t>INPUT DATA  STRUCTURE </a:t>
            </a:r>
            <a:endParaRPr lang="en-IN" sz="2400" dirty="0">
              <a:solidFill>
                <a:schemeClr val="bg1"/>
              </a:solidFill>
            </a:endParaRPr>
          </a:p>
        </p:txBody>
      </p:sp>
      <p:pic>
        <p:nvPicPr>
          <p:cNvPr id="10" name="Picture 9"/>
          <p:cNvPicPr>
            <a:picLocks noChangeAspect="1"/>
          </p:cNvPicPr>
          <p:nvPr/>
        </p:nvPicPr>
        <p:blipFill>
          <a:blip r:embed="rId8"/>
          <a:srcRect r="13291" b="36493"/>
          <a:stretch>
            <a:fillRect/>
          </a:stretch>
        </p:blipFill>
        <p:spPr>
          <a:xfrm>
            <a:off x="8077200" y="6743700"/>
            <a:ext cx="10056495" cy="3352800"/>
          </a:xfrm>
          <a:prstGeom prst="rect">
            <a:avLst/>
          </a:prstGeom>
        </p:spPr>
      </p:pic>
      <p:sp>
        <p:nvSpPr>
          <p:cNvPr id="12" name="Rectangle: Rounded Corners 69"/>
          <p:cNvSpPr/>
          <p:nvPr/>
        </p:nvSpPr>
        <p:spPr>
          <a:xfrm>
            <a:off x="533400" y="8115300"/>
            <a:ext cx="5452745" cy="18516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buNone/>
            </a:pPr>
            <a:endParaRPr lang="en-US" dirty="0">
              <a:solidFill>
                <a:schemeClr val="tx1"/>
              </a:solidFill>
              <a:latin typeface="Times New Roman" panose="02020603050405020304" pitchFamily="18" charset="0"/>
              <a:cs typeface="Times New Roman" panose="02020603050405020304" pitchFamily="18" charset="0"/>
            </a:endParaRPr>
          </a:p>
          <a:p>
            <a:pPr algn="l"/>
            <a:r>
              <a:rPr lang="en-US" altLang="en-IN" sz="2000" dirty="0">
                <a:solidFill>
                  <a:schemeClr val="tx1"/>
                </a:solidFill>
                <a:latin typeface="Times New Roman" panose="02020603050405020304" pitchFamily="18" charset="0"/>
                <a:cs typeface="Times New Roman" panose="02020603050405020304" pitchFamily="18" charset="0"/>
              </a:rPr>
              <a:t>Patients_data, Regions_data and Trial_results </a:t>
            </a:r>
            <a:endParaRPr lang="en-US" altLang="en-IN" sz="2000" dirty="0">
              <a:solidFill>
                <a:schemeClr val="tx1"/>
              </a:solidFill>
              <a:latin typeface="Times New Roman" panose="02020603050405020304" pitchFamily="18" charset="0"/>
              <a:cs typeface="Times New Roman" panose="02020603050405020304" pitchFamily="18" charset="0"/>
            </a:endParaRPr>
          </a:p>
          <a:p>
            <a:pPr algn="l"/>
            <a:r>
              <a:rPr lang="en-US" altLang="en-IN" sz="2000" dirty="0">
                <a:solidFill>
                  <a:schemeClr val="tx1"/>
                </a:solidFill>
                <a:latin typeface="Times New Roman" panose="02020603050405020304" pitchFamily="18" charset="0"/>
                <a:cs typeface="Times New Roman" panose="02020603050405020304" pitchFamily="18" charset="0"/>
              </a:rPr>
              <a:t>were generated from ‘</a:t>
            </a:r>
            <a:r>
              <a:rPr lang="en-US" altLang="en-US" sz="2000" dirty="0">
                <a:solidFill>
                  <a:schemeClr val="tx1"/>
                </a:solidFill>
                <a:latin typeface="Times New Roman" panose="02020603050405020304" pitchFamily="18" charset="0"/>
                <a:cs typeface="Times New Roman" panose="02020603050405020304" pitchFamily="18" charset="0"/>
              </a:rPr>
              <a:t>Mockaroo - Random Data Generator’. It allows for rule based data generation as well.</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1">
              <a:alphaModFix amt="50000"/>
            </a:blip>
            <a:stretch>
              <a:fillRect/>
            </a:stretch>
          </a:blipFill>
        </p:spPr>
      </p:sp>
      <p:sp>
        <p:nvSpPr>
          <p:cNvPr id="14" name="TextBox 13"/>
          <p:cNvSpPr txBox="1"/>
          <p:nvPr/>
        </p:nvSpPr>
        <p:spPr>
          <a:xfrm>
            <a:off x="6477000" y="336550"/>
            <a:ext cx="5147945" cy="583565"/>
          </a:xfrm>
          <a:prstGeom prst="rect">
            <a:avLst/>
          </a:prstGeom>
          <a:noFill/>
        </p:spPr>
        <p:txBody>
          <a:bodyPr wrap="square">
            <a:spAutoFit/>
          </a:bodyPr>
          <a:lstStyle/>
          <a:p>
            <a:r>
              <a:rPr lang="en-IN" sz="3200" dirty="0">
                <a:solidFill>
                  <a:schemeClr val="bg1"/>
                </a:solidFill>
                <a:latin typeface="Bahnschrift" panose="020B0502040204020203" pitchFamily="34" charset="0"/>
              </a:rPr>
              <a:t>SQL BASED</a:t>
            </a:r>
            <a:r>
              <a:rPr lang="en-US" altLang="en-IN" sz="3200" dirty="0">
                <a:solidFill>
                  <a:schemeClr val="bg1"/>
                </a:solidFill>
                <a:latin typeface="Bahnschrift" panose="020B0502040204020203" pitchFamily="34" charset="0"/>
              </a:rPr>
              <a:t> SOLUTIONS</a:t>
            </a:r>
            <a:r>
              <a:rPr lang="en-IN" sz="3200" dirty="0">
                <a:solidFill>
                  <a:schemeClr val="bg1"/>
                </a:solidFill>
                <a:latin typeface="Bahnschrift" panose="020B0502040204020203" pitchFamily="34" charset="0"/>
              </a:rPr>
              <a:t> </a:t>
            </a:r>
            <a:endParaRPr lang="en-IN" sz="3200" dirty="0">
              <a:solidFill>
                <a:schemeClr val="bg1"/>
              </a:solidFill>
              <a:latin typeface="Bahnschrift" panose="020B0502040204020203" pitchFamily="34" charset="0"/>
            </a:endParaRPr>
          </a:p>
        </p:txBody>
      </p:sp>
      <p:sp>
        <p:nvSpPr>
          <p:cNvPr id="16" name="TextBox 15"/>
          <p:cNvSpPr txBox="1"/>
          <p:nvPr/>
        </p:nvSpPr>
        <p:spPr>
          <a:xfrm>
            <a:off x="838200" y="1257300"/>
            <a:ext cx="12192000" cy="583565"/>
          </a:xfrm>
          <a:prstGeom prst="rect">
            <a:avLst/>
          </a:prstGeom>
          <a:noFill/>
        </p:spPr>
        <p:txBody>
          <a:bodyPr wrap="square">
            <a:spAutoFit/>
          </a:bodyPr>
          <a:lstStyle/>
          <a:p>
            <a:pPr marL="285750" indent="-285750">
              <a:buFont typeface="Wingdings" panose="05000000000000000000" pitchFamily="2" charset="2"/>
              <a:buChar char="Ø"/>
            </a:pPr>
            <a:r>
              <a:rPr lang="en-IN" sz="3200" dirty="0">
                <a:solidFill>
                  <a:schemeClr val="bg1"/>
                </a:solidFill>
                <a:latin typeface="Bahnschrift" panose="020B0502040204020203" pitchFamily="34" charset="0"/>
              </a:rPr>
              <a:t>Calculate the total number of patient enrolled in each region. </a:t>
            </a:r>
            <a:endParaRPr lang="en-IN" sz="3200" dirty="0">
              <a:solidFill>
                <a:schemeClr val="bg1"/>
              </a:solidFill>
              <a:latin typeface="Bahnschrift" panose="020B0502040204020203" pitchFamily="34" charset="0"/>
            </a:endParaRPr>
          </a:p>
        </p:txBody>
      </p:sp>
      <p:cxnSp>
        <p:nvCxnSpPr>
          <p:cNvPr id="24" name="Straight Arrow Connector 23"/>
          <p:cNvCxnSpPr/>
          <p:nvPr/>
        </p:nvCxnSpPr>
        <p:spPr>
          <a:xfrm>
            <a:off x="8001000" y="5295900"/>
            <a:ext cx="327660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6" name="Rectangle: Rounded Corners 25"/>
          <p:cNvSpPr/>
          <p:nvPr/>
        </p:nvSpPr>
        <p:spPr>
          <a:xfrm>
            <a:off x="8851708" y="4564966"/>
            <a:ext cx="19812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Output</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502301" y="3099375"/>
            <a:ext cx="5834313" cy="4738805"/>
          </a:xfrm>
          <a:prstGeom prst="rect">
            <a:avLst/>
          </a:prstGeom>
        </p:spPr>
      </p:pic>
      <p:pic>
        <p:nvPicPr>
          <p:cNvPr id="5" name="Picture 4"/>
          <p:cNvPicPr>
            <a:picLocks noChangeAspect="1"/>
          </p:cNvPicPr>
          <p:nvPr/>
        </p:nvPicPr>
        <p:blipFill>
          <a:blip r:embed="rId3"/>
          <a:stretch>
            <a:fillRect/>
          </a:stretch>
        </p:blipFill>
        <p:spPr>
          <a:xfrm>
            <a:off x="1066800" y="2178337"/>
            <a:ext cx="6734520" cy="68513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97" y="0"/>
            <a:ext cx="18288000" cy="10287000"/>
          </a:xfrm>
          <a:custGeom>
            <a:avLst/>
            <a:gdLst/>
            <a:ahLst/>
            <a:cxnLst/>
            <a:rect l="l" t="t" r="r" b="b"/>
            <a:pathLst>
              <a:path w="18288000" h="12211050">
                <a:moveTo>
                  <a:pt x="0" y="0"/>
                </a:moveTo>
                <a:lnTo>
                  <a:pt x="18288000" y="0"/>
                </a:lnTo>
                <a:lnTo>
                  <a:pt x="18288000" y="12211050"/>
                </a:lnTo>
                <a:lnTo>
                  <a:pt x="0" y="12211050"/>
                </a:lnTo>
                <a:lnTo>
                  <a:pt x="0" y="0"/>
                </a:lnTo>
                <a:close/>
              </a:path>
            </a:pathLst>
          </a:custGeom>
          <a:blipFill>
            <a:blip r:embed="rId1">
              <a:alphaModFix amt="60000"/>
            </a:blip>
            <a:stretch>
              <a:fillRect/>
            </a:stretch>
          </a:blipFill>
        </p:spPr>
      </p:sp>
      <p:sp>
        <p:nvSpPr>
          <p:cNvPr id="33" name="TextBox 32"/>
          <p:cNvSpPr txBox="1"/>
          <p:nvPr/>
        </p:nvSpPr>
        <p:spPr>
          <a:xfrm>
            <a:off x="647700" y="702835"/>
            <a:ext cx="17221200" cy="1077218"/>
          </a:xfrm>
          <a:prstGeom prst="rect">
            <a:avLst/>
          </a:prstGeom>
          <a:noFill/>
        </p:spPr>
        <p:txBody>
          <a:bodyPr wrap="square">
            <a:spAutoFit/>
          </a:bodyPr>
          <a:lstStyle/>
          <a:p>
            <a:pPr marL="285750" indent="-285750">
              <a:buFont typeface="Wingdings" panose="05000000000000000000" pitchFamily="2" charset="2"/>
              <a:buChar char="Ø"/>
            </a:pPr>
            <a:r>
              <a:rPr lang="en-US" sz="3200" dirty="0">
                <a:solidFill>
                  <a:schemeClr val="bg1"/>
                </a:solidFill>
                <a:latin typeface="Bahnschrift" panose="020B0502040204020203" pitchFamily="34" charset="0"/>
              </a:rPr>
              <a:t>Identify the region with fastest enrollment rate by comparing total patient enrolled with the trial duration </a:t>
            </a:r>
            <a:endParaRPr lang="en-IN" sz="3200" dirty="0">
              <a:solidFill>
                <a:schemeClr val="bg1"/>
              </a:solidFill>
              <a:latin typeface="Bahnschrift" panose="020B0502040204020203" pitchFamily="34" charset="0"/>
            </a:endParaRPr>
          </a:p>
        </p:txBody>
      </p:sp>
      <p:cxnSp>
        <p:nvCxnSpPr>
          <p:cNvPr id="36" name="Straight Arrow Connector 35"/>
          <p:cNvCxnSpPr/>
          <p:nvPr/>
        </p:nvCxnSpPr>
        <p:spPr>
          <a:xfrm>
            <a:off x="8327978" y="5095576"/>
            <a:ext cx="160020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40" name="Rectangle: Rounded Corners 39"/>
          <p:cNvSpPr/>
          <p:nvPr/>
        </p:nvSpPr>
        <p:spPr>
          <a:xfrm>
            <a:off x="8558385" y="4519141"/>
            <a:ext cx="1139386"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Output </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95300" y="2247900"/>
            <a:ext cx="7734300" cy="746759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rcRect b="37480"/>
          <a:stretch>
            <a:fillRect/>
          </a:stretch>
        </p:blipFill>
        <p:spPr>
          <a:xfrm>
            <a:off x="10128885" y="4466590"/>
            <a:ext cx="7966710" cy="8375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1">
              <a:alphaModFix amt="60000"/>
            </a:blip>
            <a:stretch>
              <a:fillRect/>
            </a:stretch>
          </a:blipFill>
        </p:spPr>
      </p:sp>
      <p:sp>
        <p:nvSpPr>
          <p:cNvPr id="37" name="TextBox 36"/>
          <p:cNvSpPr txBox="1"/>
          <p:nvPr/>
        </p:nvSpPr>
        <p:spPr>
          <a:xfrm>
            <a:off x="1295400" y="704162"/>
            <a:ext cx="16230600" cy="523220"/>
          </a:xfrm>
          <a:prstGeom prst="rect">
            <a:avLst/>
          </a:prstGeom>
          <a:noFill/>
        </p:spPr>
        <p:txBody>
          <a:bodyPr wrap="square">
            <a:spAutoFit/>
          </a:bodyPr>
          <a:lstStyle/>
          <a:p>
            <a:pPr marL="285750" indent="-285750">
              <a:buFont typeface="Wingdings" panose="05000000000000000000" pitchFamily="2" charset="2"/>
              <a:buChar char="Ø"/>
            </a:pPr>
            <a:r>
              <a:rPr lang="en-US" sz="2800" dirty="0">
                <a:solidFill>
                  <a:schemeClr val="bg1"/>
                </a:solidFill>
                <a:latin typeface="Bahnschrift" panose="020B0502040204020203" pitchFamily="34" charset="0"/>
              </a:rPr>
              <a:t>Determine the percentage of patients in each region who show "improved" outcome </a:t>
            </a:r>
            <a:endParaRPr lang="en-IN" sz="2800" dirty="0">
              <a:solidFill>
                <a:schemeClr val="bg1"/>
              </a:solidFill>
              <a:latin typeface="Bahnschrift" panose="020B0502040204020203" pitchFamily="34" charset="0"/>
            </a:endParaRPr>
          </a:p>
        </p:txBody>
      </p:sp>
      <p:cxnSp>
        <p:nvCxnSpPr>
          <p:cNvPr id="40" name="Straight Arrow Connector 39"/>
          <p:cNvCxnSpPr/>
          <p:nvPr/>
        </p:nvCxnSpPr>
        <p:spPr>
          <a:xfrm>
            <a:off x="8458200" y="5143500"/>
            <a:ext cx="228600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41" name="Rectangle: Rounded Corners 40"/>
          <p:cNvSpPr/>
          <p:nvPr/>
        </p:nvSpPr>
        <p:spPr>
          <a:xfrm>
            <a:off x="9029700" y="4533900"/>
            <a:ext cx="1333500"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Output</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066800" y="1638300"/>
            <a:ext cx="7296353" cy="7944538"/>
          </a:xfrm>
          <a:prstGeom prst="rect">
            <a:avLst/>
          </a:prstGeom>
        </p:spPr>
      </p:pic>
      <p:pic>
        <p:nvPicPr>
          <p:cNvPr id="3" name="Picture 2"/>
          <p:cNvPicPr>
            <a:picLocks noChangeAspect="1"/>
          </p:cNvPicPr>
          <p:nvPr/>
        </p:nvPicPr>
        <p:blipFill>
          <a:blip r:embed="rId3"/>
          <a:stretch>
            <a:fillRect/>
          </a:stretch>
        </p:blipFill>
        <p:spPr>
          <a:xfrm>
            <a:off x="9144000" y="5524500"/>
            <a:ext cx="8943975" cy="2124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a:xfrm>
            <a:off x="9513503" y="1753019"/>
            <a:ext cx="819150" cy="741540"/>
            <a:chOff x="0" y="0"/>
            <a:chExt cx="819150" cy="741540"/>
          </a:xfrm>
        </p:grpSpPr>
        <p:sp>
          <p:nvSpPr>
            <p:cNvPr id="5" name="Freeform 5"/>
            <p:cNvSpPr/>
            <p:nvPr/>
          </p:nvSpPr>
          <p:spPr>
            <a:xfrm>
              <a:off x="0" y="0"/>
              <a:ext cx="818896" cy="741553"/>
            </a:xfrm>
            <a:custGeom>
              <a:avLst/>
              <a:gdLst/>
              <a:ahLst/>
              <a:cxnLst/>
              <a:rect l="l" t="t" r="r" b="b"/>
              <a:pathLst>
                <a:path w="818896" h="741553">
                  <a:moveTo>
                    <a:pt x="292735" y="253746"/>
                  </a:moveTo>
                  <a:cubicBezTo>
                    <a:pt x="287528" y="253746"/>
                    <a:pt x="282575" y="254762"/>
                    <a:pt x="273050" y="258699"/>
                  </a:cubicBezTo>
                  <a:lnTo>
                    <a:pt x="265176" y="265176"/>
                  </a:lnTo>
                  <a:cubicBezTo>
                    <a:pt x="261493" y="268859"/>
                    <a:pt x="258699" y="273050"/>
                    <a:pt x="254762" y="282575"/>
                  </a:cubicBezTo>
                  <a:lnTo>
                    <a:pt x="253746" y="292735"/>
                  </a:lnTo>
                  <a:cubicBezTo>
                    <a:pt x="253746" y="297942"/>
                    <a:pt x="254762" y="302895"/>
                    <a:pt x="258699" y="312420"/>
                  </a:cubicBezTo>
                  <a:lnTo>
                    <a:pt x="265176" y="320294"/>
                  </a:lnTo>
                  <a:cubicBezTo>
                    <a:pt x="268859" y="323977"/>
                    <a:pt x="273050" y="326771"/>
                    <a:pt x="282575" y="330708"/>
                  </a:cubicBezTo>
                  <a:lnTo>
                    <a:pt x="292735" y="331724"/>
                  </a:lnTo>
                  <a:cubicBezTo>
                    <a:pt x="297942" y="331724"/>
                    <a:pt x="302895" y="330708"/>
                    <a:pt x="312420" y="326771"/>
                  </a:cubicBezTo>
                  <a:lnTo>
                    <a:pt x="320294" y="320294"/>
                  </a:lnTo>
                  <a:cubicBezTo>
                    <a:pt x="323977" y="316611"/>
                    <a:pt x="326771" y="312420"/>
                    <a:pt x="330708" y="302895"/>
                  </a:cubicBezTo>
                  <a:lnTo>
                    <a:pt x="331724" y="292735"/>
                  </a:lnTo>
                  <a:cubicBezTo>
                    <a:pt x="331724" y="287528"/>
                    <a:pt x="330708" y="282575"/>
                    <a:pt x="326771" y="273050"/>
                  </a:cubicBezTo>
                  <a:lnTo>
                    <a:pt x="320294" y="265176"/>
                  </a:lnTo>
                  <a:cubicBezTo>
                    <a:pt x="316611" y="261493"/>
                    <a:pt x="312420" y="258699"/>
                    <a:pt x="302895" y="254762"/>
                  </a:cubicBezTo>
                  <a:lnTo>
                    <a:pt x="292735" y="253746"/>
                  </a:lnTo>
                  <a:close/>
                  <a:moveTo>
                    <a:pt x="526923" y="253746"/>
                  </a:moveTo>
                  <a:cubicBezTo>
                    <a:pt x="521716" y="253746"/>
                    <a:pt x="516763" y="254762"/>
                    <a:pt x="507238" y="258699"/>
                  </a:cubicBezTo>
                  <a:lnTo>
                    <a:pt x="499364" y="265176"/>
                  </a:lnTo>
                  <a:cubicBezTo>
                    <a:pt x="495681" y="268859"/>
                    <a:pt x="492887" y="273050"/>
                    <a:pt x="488950" y="282575"/>
                  </a:cubicBezTo>
                  <a:lnTo>
                    <a:pt x="487934" y="292735"/>
                  </a:lnTo>
                  <a:cubicBezTo>
                    <a:pt x="487934" y="297942"/>
                    <a:pt x="488950" y="302895"/>
                    <a:pt x="492887" y="312420"/>
                  </a:cubicBezTo>
                  <a:lnTo>
                    <a:pt x="499364" y="320294"/>
                  </a:lnTo>
                  <a:cubicBezTo>
                    <a:pt x="503047" y="323977"/>
                    <a:pt x="507238" y="326771"/>
                    <a:pt x="516763" y="330708"/>
                  </a:cubicBezTo>
                  <a:lnTo>
                    <a:pt x="526923" y="331724"/>
                  </a:lnTo>
                  <a:cubicBezTo>
                    <a:pt x="532130" y="331724"/>
                    <a:pt x="537083" y="330708"/>
                    <a:pt x="546608" y="326771"/>
                  </a:cubicBezTo>
                  <a:lnTo>
                    <a:pt x="554482" y="320294"/>
                  </a:lnTo>
                  <a:cubicBezTo>
                    <a:pt x="558165" y="316611"/>
                    <a:pt x="560959" y="312420"/>
                    <a:pt x="564896" y="302895"/>
                  </a:cubicBezTo>
                  <a:lnTo>
                    <a:pt x="565912" y="292735"/>
                  </a:lnTo>
                  <a:cubicBezTo>
                    <a:pt x="565912" y="287528"/>
                    <a:pt x="564896" y="282575"/>
                    <a:pt x="560959" y="273050"/>
                  </a:cubicBezTo>
                  <a:lnTo>
                    <a:pt x="554482" y="265176"/>
                  </a:lnTo>
                  <a:cubicBezTo>
                    <a:pt x="550799" y="261493"/>
                    <a:pt x="546608" y="258699"/>
                    <a:pt x="537083" y="254762"/>
                  </a:cubicBezTo>
                  <a:lnTo>
                    <a:pt x="526923" y="253746"/>
                  </a:lnTo>
                  <a:close/>
                  <a:moveTo>
                    <a:pt x="16891" y="195199"/>
                  </a:moveTo>
                  <a:lnTo>
                    <a:pt x="9652" y="197612"/>
                  </a:lnTo>
                  <a:lnTo>
                    <a:pt x="3937" y="202692"/>
                  </a:lnTo>
                  <a:lnTo>
                    <a:pt x="1524" y="207137"/>
                  </a:lnTo>
                  <a:cubicBezTo>
                    <a:pt x="508" y="209550"/>
                    <a:pt x="0" y="211963"/>
                    <a:pt x="0" y="214630"/>
                  </a:cubicBezTo>
                  <a:lnTo>
                    <a:pt x="0" y="373380"/>
                  </a:lnTo>
                  <a:lnTo>
                    <a:pt x="2413" y="380619"/>
                  </a:lnTo>
                  <a:lnTo>
                    <a:pt x="7493" y="386334"/>
                  </a:lnTo>
                  <a:lnTo>
                    <a:pt x="14351" y="389763"/>
                  </a:lnTo>
                  <a:lnTo>
                    <a:pt x="21971" y="390271"/>
                  </a:lnTo>
                  <a:lnTo>
                    <a:pt x="29210" y="387858"/>
                  </a:lnTo>
                  <a:lnTo>
                    <a:pt x="34925" y="382778"/>
                  </a:lnTo>
                  <a:lnTo>
                    <a:pt x="37338" y="378333"/>
                  </a:lnTo>
                  <a:cubicBezTo>
                    <a:pt x="38354" y="375920"/>
                    <a:pt x="38862" y="373507"/>
                    <a:pt x="38862" y="370840"/>
                  </a:cubicBezTo>
                  <a:lnTo>
                    <a:pt x="38862" y="214630"/>
                  </a:lnTo>
                  <a:lnTo>
                    <a:pt x="38862" y="212090"/>
                  </a:lnTo>
                  <a:lnTo>
                    <a:pt x="36449" y="204851"/>
                  </a:lnTo>
                  <a:lnTo>
                    <a:pt x="31369" y="199136"/>
                  </a:lnTo>
                  <a:lnTo>
                    <a:pt x="24511" y="195707"/>
                  </a:lnTo>
                  <a:lnTo>
                    <a:pt x="16891" y="195199"/>
                  </a:lnTo>
                  <a:close/>
                  <a:moveTo>
                    <a:pt x="797433" y="195199"/>
                  </a:moveTo>
                  <a:lnTo>
                    <a:pt x="790194" y="197612"/>
                  </a:lnTo>
                  <a:lnTo>
                    <a:pt x="784479" y="202692"/>
                  </a:lnTo>
                  <a:lnTo>
                    <a:pt x="782066" y="207137"/>
                  </a:lnTo>
                  <a:cubicBezTo>
                    <a:pt x="781050" y="209550"/>
                    <a:pt x="780542" y="211963"/>
                    <a:pt x="780542" y="214630"/>
                  </a:cubicBezTo>
                  <a:lnTo>
                    <a:pt x="780542" y="373380"/>
                  </a:lnTo>
                  <a:lnTo>
                    <a:pt x="782955" y="380619"/>
                  </a:lnTo>
                  <a:lnTo>
                    <a:pt x="788035" y="386334"/>
                  </a:lnTo>
                  <a:lnTo>
                    <a:pt x="794893" y="389763"/>
                  </a:lnTo>
                  <a:lnTo>
                    <a:pt x="802513" y="390271"/>
                  </a:lnTo>
                  <a:lnTo>
                    <a:pt x="809752" y="387858"/>
                  </a:lnTo>
                  <a:lnTo>
                    <a:pt x="815467" y="382778"/>
                  </a:lnTo>
                  <a:lnTo>
                    <a:pt x="817880" y="378333"/>
                  </a:lnTo>
                  <a:cubicBezTo>
                    <a:pt x="818388" y="377190"/>
                    <a:pt x="818642" y="376174"/>
                    <a:pt x="818896" y="375031"/>
                  </a:cubicBezTo>
                  <a:lnTo>
                    <a:pt x="818896" y="210820"/>
                  </a:lnTo>
                  <a:lnTo>
                    <a:pt x="816864" y="204851"/>
                  </a:lnTo>
                  <a:lnTo>
                    <a:pt x="811784" y="199136"/>
                  </a:lnTo>
                  <a:lnTo>
                    <a:pt x="804926" y="195707"/>
                  </a:lnTo>
                  <a:lnTo>
                    <a:pt x="797306" y="195199"/>
                  </a:lnTo>
                  <a:close/>
                  <a:moveTo>
                    <a:pt x="604901" y="117094"/>
                  </a:moveTo>
                  <a:cubicBezTo>
                    <a:pt x="608711" y="117094"/>
                    <a:pt x="612521" y="117475"/>
                    <a:pt x="616331" y="118237"/>
                  </a:cubicBezTo>
                  <a:lnTo>
                    <a:pt x="623697" y="120142"/>
                  </a:lnTo>
                  <a:lnTo>
                    <a:pt x="634111" y="124841"/>
                  </a:lnTo>
                  <a:cubicBezTo>
                    <a:pt x="640461" y="129159"/>
                    <a:pt x="643509" y="131572"/>
                    <a:pt x="646176" y="134239"/>
                  </a:cubicBezTo>
                  <a:lnTo>
                    <a:pt x="651383" y="139954"/>
                  </a:lnTo>
                  <a:lnTo>
                    <a:pt x="657479" y="149733"/>
                  </a:lnTo>
                  <a:cubicBezTo>
                    <a:pt x="660400" y="156845"/>
                    <a:pt x="661543" y="160528"/>
                    <a:pt x="662305" y="164211"/>
                  </a:cubicBezTo>
                  <a:lnTo>
                    <a:pt x="663448" y="171831"/>
                  </a:lnTo>
                  <a:lnTo>
                    <a:pt x="663448" y="429387"/>
                  </a:lnTo>
                  <a:lnTo>
                    <a:pt x="156083" y="429387"/>
                  </a:lnTo>
                  <a:lnTo>
                    <a:pt x="156083" y="175641"/>
                  </a:lnTo>
                  <a:cubicBezTo>
                    <a:pt x="156083" y="171831"/>
                    <a:pt x="156464" y="168021"/>
                    <a:pt x="157226" y="164211"/>
                  </a:cubicBezTo>
                  <a:lnTo>
                    <a:pt x="159131" y="156845"/>
                  </a:lnTo>
                  <a:lnTo>
                    <a:pt x="163830" y="146431"/>
                  </a:lnTo>
                  <a:cubicBezTo>
                    <a:pt x="168148" y="140081"/>
                    <a:pt x="170561" y="137033"/>
                    <a:pt x="173228" y="134366"/>
                  </a:cubicBezTo>
                  <a:lnTo>
                    <a:pt x="178943" y="129159"/>
                  </a:lnTo>
                  <a:lnTo>
                    <a:pt x="188722" y="123063"/>
                  </a:lnTo>
                  <a:cubicBezTo>
                    <a:pt x="195834" y="120142"/>
                    <a:pt x="199517" y="118999"/>
                    <a:pt x="203200" y="118237"/>
                  </a:cubicBezTo>
                  <a:lnTo>
                    <a:pt x="210820" y="117094"/>
                  </a:lnTo>
                  <a:lnTo>
                    <a:pt x="604901" y="117094"/>
                  </a:lnTo>
                  <a:close/>
                  <a:moveTo>
                    <a:pt x="663448" y="468376"/>
                  </a:moveTo>
                  <a:lnTo>
                    <a:pt x="663448" y="526923"/>
                  </a:lnTo>
                  <a:lnTo>
                    <a:pt x="663067" y="534543"/>
                  </a:lnTo>
                  <a:lnTo>
                    <a:pt x="660400" y="545719"/>
                  </a:lnTo>
                  <a:cubicBezTo>
                    <a:pt x="657479" y="552831"/>
                    <a:pt x="655701" y="556133"/>
                    <a:pt x="653542" y="559435"/>
                  </a:cubicBezTo>
                  <a:lnTo>
                    <a:pt x="648970" y="565531"/>
                  </a:lnTo>
                  <a:lnTo>
                    <a:pt x="640588" y="573405"/>
                  </a:lnTo>
                  <a:cubicBezTo>
                    <a:pt x="634238" y="577723"/>
                    <a:pt x="630809" y="579501"/>
                    <a:pt x="627253" y="580898"/>
                  </a:cubicBezTo>
                  <a:lnTo>
                    <a:pt x="620014" y="583438"/>
                  </a:lnTo>
                  <a:lnTo>
                    <a:pt x="608711" y="585343"/>
                  </a:lnTo>
                  <a:lnTo>
                    <a:pt x="487807" y="585343"/>
                  </a:lnTo>
                  <a:cubicBezTo>
                    <a:pt x="480822" y="585343"/>
                    <a:pt x="475488" y="588264"/>
                    <a:pt x="471551" y="593979"/>
                  </a:cubicBezTo>
                  <a:lnTo>
                    <a:pt x="409702" y="686689"/>
                  </a:lnTo>
                  <a:lnTo>
                    <a:pt x="347853" y="593979"/>
                  </a:lnTo>
                  <a:cubicBezTo>
                    <a:pt x="344043" y="588137"/>
                    <a:pt x="338582" y="585343"/>
                    <a:pt x="331597" y="585343"/>
                  </a:cubicBezTo>
                  <a:lnTo>
                    <a:pt x="214630" y="585343"/>
                  </a:lnTo>
                  <a:cubicBezTo>
                    <a:pt x="210820" y="585343"/>
                    <a:pt x="207010" y="584962"/>
                    <a:pt x="203200" y="584200"/>
                  </a:cubicBezTo>
                  <a:lnTo>
                    <a:pt x="195834" y="582295"/>
                  </a:lnTo>
                  <a:lnTo>
                    <a:pt x="185420" y="577596"/>
                  </a:lnTo>
                  <a:cubicBezTo>
                    <a:pt x="179070" y="573278"/>
                    <a:pt x="176022" y="570865"/>
                    <a:pt x="173355" y="568198"/>
                  </a:cubicBezTo>
                  <a:lnTo>
                    <a:pt x="168148" y="562483"/>
                  </a:lnTo>
                  <a:lnTo>
                    <a:pt x="162052" y="552704"/>
                  </a:lnTo>
                  <a:cubicBezTo>
                    <a:pt x="159131" y="545592"/>
                    <a:pt x="157988" y="541909"/>
                    <a:pt x="157226" y="538226"/>
                  </a:cubicBezTo>
                  <a:lnTo>
                    <a:pt x="156083" y="530606"/>
                  </a:lnTo>
                  <a:lnTo>
                    <a:pt x="156083" y="468249"/>
                  </a:lnTo>
                  <a:close/>
                  <a:moveTo>
                    <a:pt x="412369" y="0"/>
                  </a:moveTo>
                  <a:lnTo>
                    <a:pt x="404749" y="508"/>
                  </a:lnTo>
                  <a:lnTo>
                    <a:pt x="397891" y="3937"/>
                  </a:lnTo>
                  <a:lnTo>
                    <a:pt x="392811" y="9652"/>
                  </a:lnTo>
                  <a:lnTo>
                    <a:pt x="390398" y="16891"/>
                  </a:lnTo>
                  <a:lnTo>
                    <a:pt x="390398" y="78105"/>
                  </a:lnTo>
                  <a:lnTo>
                    <a:pt x="214630" y="78105"/>
                  </a:lnTo>
                  <a:cubicBezTo>
                    <a:pt x="208280" y="78105"/>
                    <a:pt x="201930" y="78740"/>
                    <a:pt x="195580" y="80010"/>
                  </a:cubicBezTo>
                  <a:lnTo>
                    <a:pt x="183261" y="83058"/>
                  </a:lnTo>
                  <a:cubicBezTo>
                    <a:pt x="171450" y="88011"/>
                    <a:pt x="165862" y="90932"/>
                    <a:pt x="160528" y="94488"/>
                  </a:cubicBezTo>
                  <a:lnTo>
                    <a:pt x="150241" y="102108"/>
                  </a:lnTo>
                  <a:cubicBezTo>
                    <a:pt x="141224" y="111125"/>
                    <a:pt x="137160" y="116078"/>
                    <a:pt x="133604" y="121412"/>
                  </a:cubicBezTo>
                  <a:lnTo>
                    <a:pt x="127000" y="132334"/>
                  </a:lnTo>
                  <a:cubicBezTo>
                    <a:pt x="122047" y="144145"/>
                    <a:pt x="120269" y="150241"/>
                    <a:pt x="118999" y="156591"/>
                  </a:cubicBezTo>
                  <a:lnTo>
                    <a:pt x="117094" y="169164"/>
                  </a:lnTo>
                  <a:lnTo>
                    <a:pt x="117094" y="526796"/>
                  </a:lnTo>
                  <a:cubicBezTo>
                    <a:pt x="117094" y="533146"/>
                    <a:pt x="117729" y="539496"/>
                    <a:pt x="118999" y="545846"/>
                  </a:cubicBezTo>
                  <a:lnTo>
                    <a:pt x="122047" y="558165"/>
                  </a:lnTo>
                  <a:cubicBezTo>
                    <a:pt x="127000" y="569976"/>
                    <a:pt x="129921" y="575564"/>
                    <a:pt x="133477" y="580898"/>
                  </a:cubicBezTo>
                  <a:lnTo>
                    <a:pt x="141097" y="591185"/>
                  </a:lnTo>
                  <a:cubicBezTo>
                    <a:pt x="150114" y="600202"/>
                    <a:pt x="155067" y="604266"/>
                    <a:pt x="160401" y="607822"/>
                  </a:cubicBezTo>
                  <a:lnTo>
                    <a:pt x="171323" y="614426"/>
                  </a:lnTo>
                  <a:cubicBezTo>
                    <a:pt x="183134" y="619379"/>
                    <a:pt x="189230" y="621157"/>
                    <a:pt x="195580" y="622427"/>
                  </a:cubicBezTo>
                  <a:lnTo>
                    <a:pt x="208153" y="624332"/>
                  </a:lnTo>
                  <a:lnTo>
                    <a:pt x="321183" y="624332"/>
                  </a:lnTo>
                  <a:lnTo>
                    <a:pt x="393446" y="732790"/>
                  </a:lnTo>
                  <a:cubicBezTo>
                    <a:pt x="394335" y="734187"/>
                    <a:pt x="395351" y="735330"/>
                    <a:pt x="396621" y="736473"/>
                  </a:cubicBezTo>
                  <a:lnTo>
                    <a:pt x="399161" y="738505"/>
                  </a:lnTo>
                  <a:lnTo>
                    <a:pt x="403479" y="740537"/>
                  </a:lnTo>
                  <a:lnTo>
                    <a:pt x="408178" y="741553"/>
                  </a:lnTo>
                  <a:lnTo>
                    <a:pt x="413004" y="741299"/>
                  </a:lnTo>
                  <a:lnTo>
                    <a:pt x="417576" y="739902"/>
                  </a:lnTo>
                  <a:lnTo>
                    <a:pt x="421767" y="737489"/>
                  </a:lnTo>
                  <a:lnTo>
                    <a:pt x="425196" y="734060"/>
                  </a:lnTo>
                  <a:lnTo>
                    <a:pt x="498348" y="624332"/>
                  </a:lnTo>
                  <a:lnTo>
                    <a:pt x="605028" y="624332"/>
                  </a:lnTo>
                  <a:cubicBezTo>
                    <a:pt x="611378" y="624332"/>
                    <a:pt x="617728" y="623697"/>
                    <a:pt x="624078" y="622427"/>
                  </a:cubicBezTo>
                  <a:lnTo>
                    <a:pt x="636397" y="619379"/>
                  </a:lnTo>
                  <a:cubicBezTo>
                    <a:pt x="648208" y="614426"/>
                    <a:pt x="653796" y="611505"/>
                    <a:pt x="659130" y="607949"/>
                  </a:cubicBezTo>
                  <a:lnTo>
                    <a:pt x="669417" y="600329"/>
                  </a:lnTo>
                  <a:cubicBezTo>
                    <a:pt x="678434" y="591312"/>
                    <a:pt x="682498" y="586359"/>
                    <a:pt x="686054" y="581025"/>
                  </a:cubicBezTo>
                  <a:lnTo>
                    <a:pt x="692658" y="570103"/>
                  </a:lnTo>
                  <a:cubicBezTo>
                    <a:pt x="697611" y="558292"/>
                    <a:pt x="699389" y="552196"/>
                    <a:pt x="700659" y="545846"/>
                  </a:cubicBezTo>
                  <a:lnTo>
                    <a:pt x="702564" y="533273"/>
                  </a:lnTo>
                  <a:lnTo>
                    <a:pt x="702564" y="175641"/>
                  </a:lnTo>
                  <a:cubicBezTo>
                    <a:pt x="702564" y="169291"/>
                    <a:pt x="701929" y="162941"/>
                    <a:pt x="700659" y="156591"/>
                  </a:cubicBezTo>
                  <a:lnTo>
                    <a:pt x="697611" y="144272"/>
                  </a:lnTo>
                  <a:cubicBezTo>
                    <a:pt x="692658" y="132461"/>
                    <a:pt x="689737" y="126873"/>
                    <a:pt x="686181" y="121539"/>
                  </a:cubicBezTo>
                  <a:lnTo>
                    <a:pt x="678561" y="111252"/>
                  </a:lnTo>
                  <a:cubicBezTo>
                    <a:pt x="669544" y="102235"/>
                    <a:pt x="664591" y="98171"/>
                    <a:pt x="659257" y="94615"/>
                  </a:cubicBezTo>
                  <a:lnTo>
                    <a:pt x="648335" y="88011"/>
                  </a:lnTo>
                  <a:cubicBezTo>
                    <a:pt x="636524" y="83058"/>
                    <a:pt x="630428" y="81280"/>
                    <a:pt x="624078" y="80010"/>
                  </a:cubicBezTo>
                  <a:lnTo>
                    <a:pt x="611505" y="78105"/>
                  </a:lnTo>
                  <a:lnTo>
                    <a:pt x="605155" y="78105"/>
                  </a:lnTo>
                  <a:lnTo>
                    <a:pt x="429260" y="78105"/>
                  </a:lnTo>
                  <a:lnTo>
                    <a:pt x="429260" y="19558"/>
                  </a:lnTo>
                  <a:cubicBezTo>
                    <a:pt x="429260" y="17018"/>
                    <a:pt x="428752" y="14478"/>
                    <a:pt x="427736" y="12065"/>
                  </a:cubicBezTo>
                  <a:lnTo>
                    <a:pt x="425450" y="7493"/>
                  </a:lnTo>
                  <a:lnTo>
                    <a:pt x="419735" y="2413"/>
                  </a:lnTo>
                  <a:lnTo>
                    <a:pt x="412369" y="0"/>
                  </a:lnTo>
                  <a:close/>
                </a:path>
              </a:pathLst>
            </a:custGeom>
            <a:solidFill>
              <a:srgbClr val="FFFFFF"/>
            </a:solidFill>
          </p:spPr>
        </p:sp>
      </p:grpSp>
      <p:grpSp>
        <p:nvGrpSpPr>
          <p:cNvPr id="6" name="Group 6"/>
          <p:cNvGrpSpPr>
            <a:grpSpLocks noChangeAspect="1"/>
          </p:cNvGrpSpPr>
          <p:nvPr/>
        </p:nvGrpSpPr>
        <p:grpSpPr>
          <a:xfrm>
            <a:off x="9396489" y="8420338"/>
            <a:ext cx="4156072" cy="619954"/>
            <a:chOff x="0" y="0"/>
            <a:chExt cx="4156075" cy="619950"/>
          </a:xfrm>
        </p:grpSpPr>
        <p:sp>
          <p:nvSpPr>
            <p:cNvPr id="7" name="Freeform 7"/>
            <p:cNvSpPr/>
            <p:nvPr/>
          </p:nvSpPr>
          <p:spPr>
            <a:xfrm>
              <a:off x="63500" y="63500"/>
              <a:ext cx="4029075" cy="493014"/>
            </a:xfrm>
            <a:custGeom>
              <a:avLst/>
              <a:gdLst/>
              <a:ahLst/>
              <a:cxnLst/>
              <a:rect l="l" t="t" r="r" b="b"/>
              <a:pathLst>
                <a:path w="4029075" h="493014">
                  <a:moveTo>
                    <a:pt x="244221" y="0"/>
                  </a:moveTo>
                  <a:cubicBezTo>
                    <a:pt x="109347" y="0"/>
                    <a:pt x="0" y="110363"/>
                    <a:pt x="0" y="246507"/>
                  </a:cubicBezTo>
                  <a:lnTo>
                    <a:pt x="0" y="246507"/>
                  </a:lnTo>
                  <a:cubicBezTo>
                    <a:pt x="0" y="382651"/>
                    <a:pt x="109347" y="493014"/>
                    <a:pt x="244221" y="493014"/>
                  </a:cubicBezTo>
                  <a:lnTo>
                    <a:pt x="3784854" y="493014"/>
                  </a:lnTo>
                  <a:cubicBezTo>
                    <a:pt x="3919474" y="493014"/>
                    <a:pt x="4028567" y="383159"/>
                    <a:pt x="4029075" y="247396"/>
                  </a:cubicBezTo>
                  <a:lnTo>
                    <a:pt x="4029075" y="247396"/>
                  </a:lnTo>
                  <a:lnTo>
                    <a:pt x="4029075" y="245618"/>
                  </a:lnTo>
                  <a:lnTo>
                    <a:pt x="4029075" y="245618"/>
                  </a:lnTo>
                  <a:cubicBezTo>
                    <a:pt x="4028567" y="109855"/>
                    <a:pt x="3919474" y="0"/>
                    <a:pt x="3784854" y="0"/>
                  </a:cubicBezTo>
                  <a:close/>
                </a:path>
              </a:pathLst>
            </a:custGeom>
            <a:solidFill>
              <a:srgbClr val="F4F4F4"/>
            </a:solidFill>
          </p:spPr>
        </p:sp>
        <p:sp>
          <p:nvSpPr>
            <p:cNvPr id="8" name="Freeform 8"/>
            <p:cNvSpPr/>
            <p:nvPr/>
          </p:nvSpPr>
          <p:spPr>
            <a:xfrm>
              <a:off x="3656838" y="119380"/>
              <a:ext cx="368300" cy="371602"/>
            </a:xfrm>
            <a:custGeom>
              <a:avLst/>
              <a:gdLst/>
              <a:ahLst/>
              <a:cxnLst/>
              <a:rect l="l" t="t" r="r" b="b"/>
              <a:pathLst>
                <a:path w="368300" h="371602">
                  <a:moveTo>
                    <a:pt x="368300" y="185801"/>
                  </a:moveTo>
                  <a:cubicBezTo>
                    <a:pt x="368300" y="288417"/>
                    <a:pt x="285877" y="371602"/>
                    <a:pt x="184150" y="371602"/>
                  </a:cubicBezTo>
                  <a:cubicBezTo>
                    <a:pt x="82423" y="371602"/>
                    <a:pt x="0" y="288417"/>
                    <a:pt x="0" y="185801"/>
                  </a:cubicBezTo>
                  <a:cubicBezTo>
                    <a:pt x="0" y="83185"/>
                    <a:pt x="82423" y="0"/>
                    <a:pt x="184150" y="0"/>
                  </a:cubicBezTo>
                  <a:cubicBezTo>
                    <a:pt x="285877" y="0"/>
                    <a:pt x="368300" y="83185"/>
                    <a:pt x="368300" y="185801"/>
                  </a:cubicBezTo>
                  <a:close/>
                </a:path>
              </a:pathLst>
            </a:custGeom>
            <a:solidFill>
              <a:srgbClr val="2C05F2"/>
            </a:solidFill>
          </p:spPr>
        </p:sp>
        <p:sp>
          <p:nvSpPr>
            <p:cNvPr id="9" name="Freeform 9"/>
            <p:cNvSpPr/>
            <p:nvPr/>
          </p:nvSpPr>
          <p:spPr>
            <a:xfrm>
              <a:off x="3725418" y="190119"/>
              <a:ext cx="223012" cy="223393"/>
            </a:xfrm>
            <a:custGeom>
              <a:avLst/>
              <a:gdLst/>
              <a:ahLst/>
              <a:cxnLst/>
              <a:rect l="l" t="t" r="r" b="b"/>
              <a:pathLst>
                <a:path w="223012" h="223393">
                  <a:moveTo>
                    <a:pt x="217297" y="198120"/>
                  </a:moveTo>
                  <a:lnTo>
                    <a:pt x="182753" y="163322"/>
                  </a:lnTo>
                  <a:cubicBezTo>
                    <a:pt x="194818" y="146812"/>
                    <a:pt x="201295" y="127000"/>
                    <a:pt x="201295" y="106172"/>
                  </a:cubicBezTo>
                  <a:cubicBezTo>
                    <a:pt x="201295" y="80264"/>
                    <a:pt x="191262" y="56007"/>
                    <a:pt x="173228" y="37719"/>
                  </a:cubicBezTo>
                  <a:cubicBezTo>
                    <a:pt x="135763" y="0"/>
                    <a:pt x="74930" y="0"/>
                    <a:pt x="37465" y="37719"/>
                  </a:cubicBezTo>
                  <a:cubicBezTo>
                    <a:pt x="0" y="75438"/>
                    <a:pt x="0" y="136906"/>
                    <a:pt x="37465" y="174625"/>
                  </a:cubicBezTo>
                  <a:cubicBezTo>
                    <a:pt x="56134" y="193548"/>
                    <a:pt x="80772" y="202946"/>
                    <a:pt x="105283" y="202946"/>
                  </a:cubicBezTo>
                  <a:cubicBezTo>
                    <a:pt x="125222" y="202946"/>
                    <a:pt x="145034" y="196596"/>
                    <a:pt x="161925" y="184277"/>
                  </a:cubicBezTo>
                  <a:lnTo>
                    <a:pt x="196469" y="219075"/>
                  </a:lnTo>
                  <a:cubicBezTo>
                    <a:pt x="199390" y="221996"/>
                    <a:pt x="203073" y="223393"/>
                    <a:pt x="206883" y="223393"/>
                  </a:cubicBezTo>
                  <a:lnTo>
                    <a:pt x="214376" y="221996"/>
                  </a:lnTo>
                  <a:cubicBezTo>
                    <a:pt x="223012" y="213360"/>
                    <a:pt x="223012" y="203962"/>
                    <a:pt x="217297" y="198120"/>
                  </a:cubicBezTo>
                  <a:close/>
                  <a:moveTo>
                    <a:pt x="58293" y="153670"/>
                  </a:moveTo>
                  <a:cubicBezTo>
                    <a:pt x="32385" y="127508"/>
                    <a:pt x="32385" y="84836"/>
                    <a:pt x="58293" y="58674"/>
                  </a:cubicBezTo>
                  <a:cubicBezTo>
                    <a:pt x="71247" y="45593"/>
                    <a:pt x="88265" y="38989"/>
                    <a:pt x="105410" y="38989"/>
                  </a:cubicBezTo>
                  <a:cubicBezTo>
                    <a:pt x="122555" y="38989"/>
                    <a:pt x="139446" y="45593"/>
                    <a:pt x="152527" y="58674"/>
                  </a:cubicBezTo>
                  <a:cubicBezTo>
                    <a:pt x="165100" y="71374"/>
                    <a:pt x="172085" y="88265"/>
                    <a:pt x="172085" y="106172"/>
                  </a:cubicBezTo>
                  <a:cubicBezTo>
                    <a:pt x="172085" y="124079"/>
                    <a:pt x="165100" y="140970"/>
                    <a:pt x="152527" y="153670"/>
                  </a:cubicBezTo>
                  <a:cubicBezTo>
                    <a:pt x="126619" y="179832"/>
                    <a:pt x="84328" y="179832"/>
                    <a:pt x="58420" y="153670"/>
                  </a:cubicBezTo>
                  <a:close/>
                </a:path>
              </a:pathLst>
            </a:custGeom>
            <a:solidFill>
              <a:srgbClr val="F4F4F4"/>
            </a:solidFill>
          </p:spPr>
        </p:sp>
      </p:grpSp>
      <p:sp>
        <p:nvSpPr>
          <p:cNvPr id="11" name="TextBox 11"/>
          <p:cNvSpPr txBox="1"/>
          <p:nvPr/>
        </p:nvSpPr>
        <p:spPr>
          <a:xfrm>
            <a:off x="9695326" y="8582978"/>
            <a:ext cx="2802379" cy="291555"/>
          </a:xfrm>
          <a:prstGeom prst="rect">
            <a:avLst/>
          </a:prstGeom>
        </p:spPr>
        <p:txBody>
          <a:bodyPr lIns="0" tIns="0" rIns="0" bIns="0" rtlCol="0" anchor="t">
            <a:spAutoFit/>
          </a:bodyPr>
          <a:lstStyle/>
          <a:p>
            <a:pPr algn="l">
              <a:lnSpc>
                <a:spcPts val="2365"/>
              </a:lnSpc>
            </a:pPr>
            <a:r>
              <a:rPr lang="en-US" sz="1690" b="1" dirty="0">
                <a:solidFill>
                  <a:srgbClr val="000000"/>
                </a:solidFill>
                <a:latin typeface="Poppins Semi-Bold" panose="00000700000000000000"/>
                <a:ea typeface="Poppins Semi-Bold" panose="00000700000000000000"/>
                <a:cs typeface="Poppins Semi-Bold" panose="00000700000000000000"/>
                <a:sym typeface="Poppins Semi-Bold" panose="00000700000000000000"/>
              </a:rPr>
              <a:t>www.reallygreatsit.com</a:t>
            </a:r>
            <a:endParaRPr lang="en-US" sz="1690" b="1" dirty="0">
              <a:solidFill>
                <a:srgbClr val="000000"/>
              </a:solidFill>
              <a:latin typeface="Poppins Semi-Bold" panose="00000700000000000000"/>
              <a:ea typeface="Poppins Semi-Bold" panose="00000700000000000000"/>
              <a:cs typeface="Poppins Semi-Bold" panose="00000700000000000000"/>
              <a:sym typeface="Poppins Semi-Bold" panose="00000700000000000000"/>
            </a:endParaRPr>
          </a:p>
        </p:txBody>
      </p:sp>
      <p:sp>
        <p:nvSpPr>
          <p:cNvPr id="13" name="Freeform 2"/>
          <p:cNvSpPr/>
          <p:nvPr/>
        </p:nvSpPr>
        <p:spPr>
          <a:xfrm>
            <a:off x="0" y="0"/>
            <a:ext cx="1828799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txBody>
          <a:bodyPr/>
          <a:lstStyle/>
          <a:p>
            <a:endParaRPr lang="en-IN" dirty="0"/>
          </a:p>
        </p:txBody>
      </p:sp>
      <p:sp>
        <p:nvSpPr>
          <p:cNvPr id="14" name="TextBox 13"/>
          <p:cNvSpPr txBox="1"/>
          <p:nvPr/>
        </p:nvSpPr>
        <p:spPr>
          <a:xfrm>
            <a:off x="448918" y="484750"/>
            <a:ext cx="17390164" cy="521970"/>
          </a:xfrm>
          <a:prstGeom prst="rect">
            <a:avLst/>
          </a:prstGeom>
          <a:noFill/>
        </p:spPr>
        <p:txBody>
          <a:bodyPr wrap="square">
            <a:spAutoFit/>
          </a:bodyPr>
          <a:lstStyle/>
          <a:p>
            <a:pPr marL="285750" indent="-285750">
              <a:buFont typeface="Wingdings" panose="05000000000000000000" pitchFamily="2" charset="2"/>
              <a:buChar char="Ø"/>
            </a:pPr>
            <a:r>
              <a:rPr lang="en-US" sz="2800" dirty="0">
                <a:solidFill>
                  <a:schemeClr val="bg1"/>
                </a:solidFill>
                <a:latin typeface="Bahnschrift" panose="020B0502040204020203" pitchFamily="34" charset="0"/>
              </a:rPr>
              <a:t> Find the region with most adverse events .</a:t>
            </a:r>
            <a:endParaRPr lang="en-IN" sz="2800" dirty="0">
              <a:solidFill>
                <a:schemeClr val="bg1"/>
              </a:solidFill>
              <a:latin typeface="Bahnschrift" panose="020B0502040204020203" pitchFamily="34" charset="0"/>
            </a:endParaRPr>
          </a:p>
        </p:txBody>
      </p:sp>
      <p:cxnSp>
        <p:nvCxnSpPr>
          <p:cNvPr id="16" name="Straight Arrow Connector 15"/>
          <p:cNvCxnSpPr/>
          <p:nvPr/>
        </p:nvCxnSpPr>
        <p:spPr>
          <a:xfrm>
            <a:off x="8700832" y="5100851"/>
            <a:ext cx="1890968"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9" name="Rectangle: Rounded Corners 18"/>
          <p:cNvSpPr/>
          <p:nvPr/>
        </p:nvSpPr>
        <p:spPr>
          <a:xfrm>
            <a:off x="9177326" y="4526949"/>
            <a:ext cx="1035999" cy="381000"/>
          </a:xfrm>
          <a:prstGeom prst="roundRect">
            <a:avLst/>
          </a:prstGeom>
          <a:solidFill>
            <a:schemeClr val="accent1"/>
          </a:solidFill>
          <a:ln>
            <a:solidFill>
              <a:schemeClr val="accent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Output</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81000" y="2174808"/>
            <a:ext cx="8214550" cy="6305848"/>
          </a:xfrm>
          <a:prstGeom prst="rect">
            <a:avLst/>
          </a:prstGeom>
        </p:spPr>
      </p:pic>
      <p:pic>
        <p:nvPicPr>
          <p:cNvPr id="2" name="Picture 1"/>
          <p:cNvPicPr>
            <a:picLocks noChangeAspect="1"/>
          </p:cNvPicPr>
          <p:nvPr/>
        </p:nvPicPr>
        <p:blipFill>
          <a:blip r:embed="rId3"/>
          <a:stretch>
            <a:fillRect/>
          </a:stretch>
        </p:blipFill>
        <p:spPr>
          <a:xfrm>
            <a:off x="10515600" y="5293995"/>
            <a:ext cx="7412990" cy="923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005"/>
        </a:solidFill>
        <a:effectLst/>
      </p:bgPr>
    </p:bg>
    <p:spTree>
      <p:nvGrpSpPr>
        <p:cNvPr id="1" name=""/>
        <p:cNvGrpSpPr/>
        <p:nvPr/>
      </p:nvGrpSpPr>
      <p:grpSpPr>
        <a:xfrm>
          <a:off x="0" y="0"/>
          <a:ext cx="0" cy="0"/>
          <a:chOff x="0" y="0"/>
          <a:chExt cx="0" cy="0"/>
        </a:xfrm>
      </p:grpSpPr>
      <p:sp>
        <p:nvSpPr>
          <p:cNvPr id="2" name="Freeform 2"/>
          <p:cNvSpPr/>
          <p:nvPr/>
        </p:nvSpPr>
        <p:spPr>
          <a:xfrm flipH="1">
            <a:off x="0" y="-1"/>
            <a:ext cx="18288000" cy="10287001"/>
          </a:xfrm>
          <a:custGeom>
            <a:avLst/>
            <a:gdLst/>
            <a:ahLst/>
            <a:cxnLst/>
            <a:rect l="l" t="t" r="r" b="b"/>
            <a:pathLst>
              <a:path w="18288000" h="12211050">
                <a:moveTo>
                  <a:pt x="18288000" y="0"/>
                </a:moveTo>
                <a:lnTo>
                  <a:pt x="0" y="0"/>
                </a:lnTo>
                <a:lnTo>
                  <a:pt x="0" y="12211050"/>
                </a:lnTo>
                <a:lnTo>
                  <a:pt x="18288000" y="12211050"/>
                </a:lnTo>
                <a:lnTo>
                  <a:pt x="18288000" y="0"/>
                </a:lnTo>
                <a:close/>
              </a:path>
            </a:pathLst>
          </a:custGeom>
          <a:blipFill>
            <a:blip r:embed="rId1"/>
            <a:stretch>
              <a:fillRect/>
            </a:stretch>
          </a:blipFill>
        </p:spPr>
        <p:txBody>
          <a:bodyPr/>
          <a:lstStyle/>
          <a:p>
            <a:endParaRPr lang="en-IN" dirty="0"/>
          </a:p>
        </p:txBody>
      </p:sp>
      <p:sp>
        <p:nvSpPr>
          <p:cNvPr id="11" name="TextBox 11"/>
          <p:cNvSpPr txBox="1"/>
          <p:nvPr/>
        </p:nvSpPr>
        <p:spPr>
          <a:xfrm>
            <a:off x="679723" y="3314214"/>
            <a:ext cx="10372077" cy="370935"/>
          </a:xfrm>
          <a:prstGeom prst="rect">
            <a:avLst/>
          </a:prstGeom>
        </p:spPr>
        <p:txBody>
          <a:bodyPr lIns="0" tIns="0" rIns="0" bIns="0" rtlCol="0" anchor="t">
            <a:spAutoFit/>
          </a:bodyPr>
          <a:lstStyle/>
          <a:p>
            <a:pPr>
              <a:lnSpc>
                <a:spcPts val="3075"/>
              </a:lnSpc>
            </a:pPr>
            <a:endParaRPr lang="en-US" sz="2200" b="1"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2" name="TextBox 12"/>
          <p:cNvSpPr txBox="1"/>
          <p:nvPr/>
        </p:nvSpPr>
        <p:spPr>
          <a:xfrm>
            <a:off x="679723" y="6828939"/>
            <a:ext cx="9162069" cy="370935"/>
          </a:xfrm>
          <a:prstGeom prst="rect">
            <a:avLst/>
          </a:prstGeom>
        </p:spPr>
        <p:txBody>
          <a:bodyPr lIns="0" tIns="0" rIns="0" bIns="0" rtlCol="0" anchor="t">
            <a:spAutoFit/>
          </a:bodyPr>
          <a:lstStyle/>
          <a:p>
            <a:pPr algn="l">
              <a:lnSpc>
                <a:spcPts val="3075"/>
              </a:lnSpc>
            </a:pPr>
            <a:endParaRPr lang="en-US" sz="2200" b="1"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4" name="TextBox 13"/>
          <p:cNvSpPr txBox="1"/>
          <p:nvPr/>
        </p:nvSpPr>
        <p:spPr>
          <a:xfrm>
            <a:off x="533400" y="190500"/>
            <a:ext cx="1318260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bg1"/>
                </a:solidFill>
                <a:latin typeface="Bahnschrift" panose="020B0502040204020203" pitchFamily="34" charset="0"/>
              </a:rPr>
              <a:t>Analyze whether age or gender correlates strongly with adverse events .  </a:t>
            </a:r>
            <a:endParaRPr lang="en-IN" sz="2400" dirty="0">
              <a:solidFill>
                <a:schemeClr val="bg1"/>
              </a:solidFill>
              <a:latin typeface="Bahnschrift" panose="020B0502040204020203" pitchFamily="34" charset="0"/>
            </a:endParaRPr>
          </a:p>
        </p:txBody>
      </p:sp>
      <p:pic>
        <p:nvPicPr>
          <p:cNvPr id="4" name="Picture 3"/>
          <p:cNvPicPr>
            <a:picLocks noChangeAspect="1"/>
          </p:cNvPicPr>
          <p:nvPr/>
        </p:nvPicPr>
        <p:blipFill>
          <a:blip r:embed="rId2"/>
          <a:srcRect t="3463" r="7739"/>
          <a:stretch>
            <a:fillRect/>
          </a:stretch>
        </p:blipFill>
        <p:spPr>
          <a:xfrm>
            <a:off x="152400" y="829945"/>
            <a:ext cx="5791200" cy="4248150"/>
          </a:xfrm>
          <a:prstGeom prst="rect">
            <a:avLst/>
          </a:prstGeom>
        </p:spPr>
      </p:pic>
      <p:pic>
        <p:nvPicPr>
          <p:cNvPr id="6" name="Picture 5"/>
          <p:cNvPicPr>
            <a:picLocks noChangeAspect="1"/>
          </p:cNvPicPr>
          <p:nvPr/>
        </p:nvPicPr>
        <p:blipFill>
          <a:blip r:embed="rId3"/>
          <a:srcRect t="968" r="7739"/>
          <a:stretch>
            <a:fillRect/>
          </a:stretch>
        </p:blipFill>
        <p:spPr>
          <a:xfrm>
            <a:off x="152400" y="5067300"/>
            <a:ext cx="5791200" cy="4093845"/>
          </a:xfrm>
          <a:prstGeom prst="rect">
            <a:avLst/>
          </a:prstGeom>
        </p:spPr>
      </p:pic>
      <p:cxnSp>
        <p:nvCxnSpPr>
          <p:cNvPr id="8" name="Straight Arrow Connector 7"/>
          <p:cNvCxnSpPr/>
          <p:nvPr/>
        </p:nvCxnSpPr>
        <p:spPr>
          <a:xfrm>
            <a:off x="5943602" y="1181100"/>
            <a:ext cx="800100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9" name="TextBox 19"/>
          <p:cNvSpPr txBox="1"/>
          <p:nvPr/>
        </p:nvSpPr>
        <p:spPr>
          <a:xfrm>
            <a:off x="9251729" y="743900"/>
            <a:ext cx="11430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p>
            <a:r>
              <a:rPr lang="en-IN" sz="2400" dirty="0"/>
              <a:t>Output</a:t>
            </a:r>
            <a:endParaRPr lang="en-IN" sz="2400" dirty="0"/>
          </a:p>
        </p:txBody>
      </p:sp>
      <p:pic>
        <p:nvPicPr>
          <p:cNvPr id="15" name="Picture 14"/>
          <p:cNvPicPr>
            <a:picLocks noChangeAspect="1"/>
          </p:cNvPicPr>
          <p:nvPr/>
        </p:nvPicPr>
        <p:blipFill>
          <a:blip r:embed="rId4"/>
          <a:stretch>
            <a:fillRect/>
          </a:stretch>
        </p:blipFill>
        <p:spPr>
          <a:xfrm>
            <a:off x="7086600" y="2857500"/>
            <a:ext cx="8911590" cy="7048500"/>
          </a:xfrm>
          <a:prstGeom prst="rect">
            <a:avLst/>
          </a:prstGeom>
        </p:spPr>
      </p:pic>
      <p:pic>
        <p:nvPicPr>
          <p:cNvPr id="3" name="Picture 2"/>
          <p:cNvPicPr>
            <a:picLocks noChangeAspect="1"/>
          </p:cNvPicPr>
          <p:nvPr/>
        </p:nvPicPr>
        <p:blipFill>
          <a:blip r:embed="rId5"/>
          <a:srcRect t="2917"/>
          <a:stretch>
            <a:fillRect/>
          </a:stretch>
        </p:blipFill>
        <p:spPr>
          <a:xfrm>
            <a:off x="13944600" y="266700"/>
            <a:ext cx="4067810" cy="2536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005"/>
        </a:solidFill>
        <a:effectLst/>
      </p:bgPr>
    </p:bg>
    <p:spTree>
      <p:nvGrpSpPr>
        <p:cNvPr id="1" name=""/>
        <p:cNvGrpSpPr/>
        <p:nvPr/>
      </p:nvGrpSpPr>
      <p:grpSpPr>
        <a:xfrm>
          <a:off x="0" y="0"/>
          <a:ext cx="0" cy="0"/>
          <a:chOff x="0" y="0"/>
          <a:chExt cx="0" cy="0"/>
        </a:xfrm>
      </p:grpSpPr>
      <p:sp>
        <p:nvSpPr>
          <p:cNvPr id="2" name="Freeform 2"/>
          <p:cNvSpPr/>
          <p:nvPr/>
        </p:nvSpPr>
        <p:spPr>
          <a:xfrm flipH="1">
            <a:off x="0" y="-1"/>
            <a:ext cx="18288000" cy="10287001"/>
          </a:xfrm>
          <a:custGeom>
            <a:avLst/>
            <a:gdLst/>
            <a:ahLst/>
            <a:cxnLst/>
            <a:rect l="l" t="t" r="r" b="b"/>
            <a:pathLst>
              <a:path w="18288000" h="12211050">
                <a:moveTo>
                  <a:pt x="18288000" y="0"/>
                </a:moveTo>
                <a:lnTo>
                  <a:pt x="0" y="0"/>
                </a:lnTo>
                <a:lnTo>
                  <a:pt x="0" y="12211050"/>
                </a:lnTo>
                <a:lnTo>
                  <a:pt x="18288000" y="12211050"/>
                </a:lnTo>
                <a:lnTo>
                  <a:pt x="18288000" y="0"/>
                </a:lnTo>
                <a:close/>
              </a:path>
            </a:pathLst>
          </a:custGeom>
          <a:blipFill>
            <a:blip r:embed="rId1"/>
            <a:stretch>
              <a:fillRect/>
            </a:stretch>
          </a:blipFill>
        </p:spPr>
        <p:txBody>
          <a:bodyPr/>
          <a:lstStyle/>
          <a:p>
            <a:endParaRPr lang="en-IN" dirty="0"/>
          </a:p>
        </p:txBody>
      </p:sp>
      <p:sp>
        <p:nvSpPr>
          <p:cNvPr id="11" name="TextBox 11"/>
          <p:cNvSpPr txBox="1"/>
          <p:nvPr/>
        </p:nvSpPr>
        <p:spPr>
          <a:xfrm>
            <a:off x="679723" y="3314214"/>
            <a:ext cx="10372077" cy="370935"/>
          </a:xfrm>
          <a:prstGeom prst="rect">
            <a:avLst/>
          </a:prstGeom>
        </p:spPr>
        <p:txBody>
          <a:bodyPr lIns="0" tIns="0" rIns="0" bIns="0" rtlCol="0" anchor="t">
            <a:spAutoFit/>
          </a:bodyPr>
          <a:lstStyle/>
          <a:p>
            <a:pPr>
              <a:lnSpc>
                <a:spcPts val="3075"/>
              </a:lnSpc>
            </a:pPr>
            <a:endParaRPr lang="en-US" sz="2200" b="1"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2" name="TextBox 12"/>
          <p:cNvSpPr txBox="1"/>
          <p:nvPr/>
        </p:nvSpPr>
        <p:spPr>
          <a:xfrm>
            <a:off x="679723" y="6828939"/>
            <a:ext cx="9162069" cy="370935"/>
          </a:xfrm>
          <a:prstGeom prst="rect">
            <a:avLst/>
          </a:prstGeom>
        </p:spPr>
        <p:txBody>
          <a:bodyPr lIns="0" tIns="0" rIns="0" bIns="0" rtlCol="0" anchor="t">
            <a:spAutoFit/>
          </a:bodyPr>
          <a:lstStyle/>
          <a:p>
            <a:pPr algn="l">
              <a:lnSpc>
                <a:spcPts val="3075"/>
              </a:lnSpc>
            </a:pPr>
            <a:endParaRPr lang="en-US" sz="2200" b="1" dirty="0">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4" name="TextBox 13"/>
          <p:cNvSpPr txBox="1"/>
          <p:nvPr/>
        </p:nvSpPr>
        <p:spPr>
          <a:xfrm>
            <a:off x="533400" y="419100"/>
            <a:ext cx="13182600" cy="460375"/>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bg1"/>
                </a:solidFill>
                <a:latin typeface="Bahnschrift" panose="020B0502040204020203" pitchFamily="34" charset="0"/>
              </a:rPr>
              <a:t>Analyze whether age or gender correlates strongly with adverse events .(cont.)  </a:t>
            </a:r>
            <a:endParaRPr lang="en-IN" sz="2400" dirty="0">
              <a:solidFill>
                <a:schemeClr val="bg1"/>
              </a:solidFill>
              <a:latin typeface="Bahnschrift" panose="020B0502040204020203" pitchFamily="34" charset="0"/>
            </a:endParaRPr>
          </a:p>
        </p:txBody>
      </p:sp>
      <p:sp>
        <p:nvSpPr>
          <p:cNvPr id="20" name="TextBox 19"/>
          <p:cNvSpPr txBox="1"/>
          <p:nvPr/>
        </p:nvSpPr>
        <p:spPr>
          <a:xfrm>
            <a:off x="609600" y="1104900"/>
            <a:ext cx="1752600" cy="6451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en-IN" sz="3600" dirty="0"/>
              <a:t>Output</a:t>
            </a:r>
            <a:endParaRPr lang="en-US" alt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5067181"/>
            <a:ext cx="6496111" cy="48720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69" y="5067299"/>
            <a:ext cx="6496111" cy="487208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r="20655"/>
          <a:stretch>
            <a:fillRect/>
          </a:stretch>
        </p:blipFill>
        <p:spPr>
          <a:xfrm>
            <a:off x="381000" y="2019300"/>
            <a:ext cx="7778115" cy="1392555"/>
          </a:xfrm>
          <a:prstGeom prst="rect">
            <a:avLst/>
          </a:prstGeom>
        </p:spPr>
      </p:pic>
      <p:sp>
        <p:nvSpPr>
          <p:cNvPr id="3" name="Text Box 2"/>
          <p:cNvSpPr txBox="1"/>
          <p:nvPr/>
        </p:nvSpPr>
        <p:spPr>
          <a:xfrm>
            <a:off x="8305800" y="1028700"/>
            <a:ext cx="9339580" cy="3764280"/>
          </a:xfrm>
          <a:prstGeom prst="rect">
            <a:avLst/>
          </a:prstGeom>
          <a:solidFill>
            <a:schemeClr val="bg1"/>
          </a:solidFill>
        </p:spPr>
        <p:txBody>
          <a:bodyPr wrap="square" rtlCol="0">
            <a:noAutofit/>
          </a:bodyPr>
          <a:p>
            <a:r>
              <a:rPr lang="en-US" altLang="en-US" sz="2000" b="1">
                <a:latin typeface="Times New Roman" panose="02020603050405020304" pitchFamily="18" charset="0"/>
                <a:cs typeface="Times New Roman" panose="02020603050405020304" pitchFamily="18" charset="0"/>
              </a:rPr>
              <a:t>Chi-Square Test for Gender and Adverse Event : p-value = 0.0223</a:t>
            </a:r>
            <a:endParaRPr lang="en-US" altLang="en-US" sz="2000" b="1">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Interpretation: </a:t>
            </a:r>
            <a:r>
              <a:rPr lang="en-US" altLang="en-US" sz="2000">
                <a:latin typeface="Times New Roman" panose="02020603050405020304" pitchFamily="18" charset="0"/>
                <a:cs typeface="Times New Roman" panose="02020603050405020304" pitchFamily="18" charset="0"/>
              </a:rPr>
              <a:t>Since this p-value is less than 0.05, we reject the null hypothesis.</a:t>
            </a:r>
            <a:endParaRPr lang="en-US" altLang="en-US" sz="2000" b="1">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Conclusion: </a:t>
            </a:r>
            <a:r>
              <a:rPr lang="en-US" altLang="en-US" sz="2000">
                <a:latin typeface="Times New Roman" panose="02020603050405020304" pitchFamily="18" charset="0"/>
                <a:cs typeface="Times New Roman" panose="02020603050405020304" pitchFamily="18" charset="0"/>
              </a:rPr>
              <a:t>There is a statistically significant association between gender and the likelihood of experiencing an adverse event.</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T-test for Age and Adverse Event: p-value = 0.4514</a:t>
            </a:r>
            <a:endParaRPr lang="en-US" altLang="en-US" sz="2000" b="1">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Interpretation:</a:t>
            </a:r>
            <a:r>
              <a:rPr lang="en-US" altLang="en-US" sz="2000">
                <a:latin typeface="Times New Roman" panose="02020603050405020304" pitchFamily="18" charset="0"/>
                <a:cs typeface="Times New Roman" panose="02020603050405020304" pitchFamily="18" charset="0"/>
              </a:rPr>
              <a:t> Since this p-value is greater than 0.05, we fail to reject the null hypothesis.</a:t>
            </a:r>
            <a:endParaRPr lang="en-US" altLang="en-US" sz="2000">
              <a:latin typeface="Times New Roman" panose="02020603050405020304" pitchFamily="18" charset="0"/>
              <a:cs typeface="Times New Roman" panose="02020603050405020304" pitchFamily="18" charset="0"/>
            </a:endParaRPr>
          </a:p>
          <a:p>
            <a:r>
              <a:rPr lang="en-US" altLang="en-US" sz="2000" b="1">
                <a:latin typeface="Times New Roman" panose="02020603050405020304" pitchFamily="18" charset="0"/>
                <a:cs typeface="Times New Roman" panose="02020603050405020304" pitchFamily="18" charset="0"/>
              </a:rPr>
              <a:t>Conclusion: </a:t>
            </a:r>
            <a:r>
              <a:rPr lang="en-US" altLang="en-US" sz="2000">
                <a:latin typeface="Times New Roman" panose="02020603050405020304" pitchFamily="18" charset="0"/>
                <a:cs typeface="Times New Roman" panose="02020603050405020304" pitchFamily="18" charset="0"/>
              </a:rPr>
              <a:t>There is no significant difference in the average age of those who experienced an adverse event vs those who did not.</a:t>
            </a:r>
            <a:endParaRPr lang="en-US" altLang="en-US" sz="2000">
              <a:latin typeface="Times New Roman" panose="02020603050405020304" pitchFamily="18" charset="0"/>
              <a:cs typeface="Times New Roman" panose="02020603050405020304" pitchFamily="18" charset="0"/>
            </a:endParaRPr>
          </a:p>
          <a:p>
            <a:endParaRPr lang="en-US" altLang="en-US" sz="2000">
              <a:latin typeface="Times New Roman" panose="02020603050405020304" pitchFamily="18" charset="0"/>
              <a:cs typeface="Times New Roman" panose="02020603050405020304" pitchFamily="18" charset="0"/>
            </a:endParaRPr>
          </a:p>
          <a:p>
            <a:r>
              <a:rPr lang="en-US" altLang="en-US" sz="2000"/>
              <a:t>We have arrived at such conclusions mostly due to randomness of our genrated dataset.</a:t>
            </a:r>
            <a:endParaRPr lang="en-US" altLang="en-US" sz="2000"/>
          </a:p>
          <a:p>
            <a:endParaRPr lang="en-US" altLang="en-US" sz="2000"/>
          </a:p>
        </p:txBody>
      </p:sp>
    </p:spTree>
  </p:cSld>
  <p:clrMapOvr>
    <a:masterClrMapping/>
  </p:clrMapOvr>
</p:sld>
</file>

<file path=ppt/tags/tag1.xml><?xml version="1.0" encoding="utf-8"?>
<p:tagLst xmlns:p="http://schemas.openxmlformats.org/presentationml/2006/main">
  <p:tag name="TABLE_ENDDRAG_ORIGIN_RECT" val="276*224"/>
  <p:tag name="TABLE_ENDDRAG_RECT" val="12*78*276*2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11951</Words>
  <Application>WPS Slides</Application>
  <PresentationFormat>Custom</PresentationFormat>
  <Paragraphs>439</Paragraphs>
  <Slides>25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SimSun</vt:lpstr>
      <vt:lpstr>Wingdings</vt:lpstr>
      <vt:lpstr>Book Antiqua</vt:lpstr>
      <vt:lpstr>Arimo Bold</vt:lpstr>
      <vt:lpstr>Bahnschrift</vt:lpstr>
      <vt:lpstr>MS PGothic</vt:lpstr>
      <vt:lpstr>Times New Roman</vt:lpstr>
      <vt:lpstr>Poppins Semi-Bold</vt:lpstr>
      <vt:lpstr>Canva Sans Bold</vt:lpstr>
      <vt:lpstr>Canva Sans</vt:lpstr>
      <vt:lpstr>Calibri</vt:lpstr>
      <vt:lpstr>Microsoft YaHei</vt:lpstr>
      <vt:lpstr>Arial Unicode MS</vt:lpstr>
      <vt:lpstr>Algerian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ilovepdf_merged.pdf</dc:title>
  <dc:creator>TRINETRA BANERJEE</dc:creator>
  <cp:lastModifiedBy>1003_PINAKI BANERJEE_CSE A</cp:lastModifiedBy>
  <cp:revision>21</cp:revision>
  <dcterms:created xsi:type="dcterms:W3CDTF">2006-08-16T00:00:00Z</dcterms:created>
  <dcterms:modified xsi:type="dcterms:W3CDTF">2025-04-15T20:50:18Z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740A7C1C31DA43CBBE40AB89B25E6163_12</vt:lpwstr>
  </property>
  <property fmtid="{D5CDD505-2E9C-101B-9397-08002B2CF9AE}" pid="3" name="KSOProductBuildVer">
    <vt:lpwstr>1033-12.2.0.20782</vt:lpwstr>
  </property>
</Properties>
</file>